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4" r:id="rId3"/>
    <p:sldId id="275" r:id="rId4"/>
    <p:sldId id="279" r:id="rId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3760FA"/>
    <a:srgbClr val="FF41AC"/>
    <a:srgbClr val="0E18F9"/>
    <a:srgbClr val="F2DDF7"/>
    <a:srgbClr val="CC99FF"/>
    <a:srgbClr val="FF66CC"/>
    <a:srgbClr val="FF6699"/>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23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7195-EB33-39FD-A499-D513C96D2E0C}"/>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49DDFEB3-1E7C-95B0-AC2D-5B5178DCE969}"/>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1AC8B3-252E-6A4D-8DAD-50378509C858}"/>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5" name="Footer Placeholder 4">
            <a:extLst>
              <a:ext uri="{FF2B5EF4-FFF2-40B4-BE49-F238E27FC236}">
                <a16:creationId xmlns:a16="http://schemas.microsoft.com/office/drawing/2014/main" id="{36BC900D-46D8-AE25-D32A-416B16181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D2CD6C-ADE3-FB07-1335-1E127CC19B65}"/>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244896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BBE8B-458B-AAD3-1F5B-A18840FB75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272D77-A33A-F11E-76F1-CF9560B63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62E97F-D366-C9C5-296C-134E29C0D25E}"/>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5" name="Footer Placeholder 4">
            <a:extLst>
              <a:ext uri="{FF2B5EF4-FFF2-40B4-BE49-F238E27FC236}">
                <a16:creationId xmlns:a16="http://schemas.microsoft.com/office/drawing/2014/main" id="{C8C4D5CB-76AA-7742-1920-3F13009B09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ACDD6-6886-05BC-6745-C37911990FC5}"/>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8612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F7E89-E47E-183E-CA03-50F658D38610}"/>
              </a:ext>
            </a:extLst>
          </p:cNvPr>
          <p:cNvSpPr>
            <a:spLocks noGrp="1"/>
          </p:cNvSpPr>
          <p:nvPr>
            <p:ph type="title" orient="vert"/>
          </p:nvPr>
        </p:nvSpPr>
        <p:spPr>
          <a:xfrm>
            <a:off x="4907756" y="527403"/>
            <a:ext cx="1478756" cy="839487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FCDDB4-1EEF-8829-5B61-0B03ABE9BE45}"/>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60D17-9EA2-827A-938E-F2CFCD9875D3}"/>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5" name="Footer Placeholder 4">
            <a:extLst>
              <a:ext uri="{FF2B5EF4-FFF2-40B4-BE49-F238E27FC236}">
                <a16:creationId xmlns:a16="http://schemas.microsoft.com/office/drawing/2014/main" id="{63CD9906-C098-ECFB-04E4-ABEF41188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6839DF-805D-0FB7-8F0D-BC4B4170558E}"/>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46852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9E95-7C2B-3DA4-04D8-A0656F29C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7CE2C4-FD8A-FAC5-C678-43A11BD4F9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1E0182-60D2-AEC2-092D-816808AB854F}"/>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5" name="Footer Placeholder 4">
            <a:extLst>
              <a:ext uri="{FF2B5EF4-FFF2-40B4-BE49-F238E27FC236}">
                <a16:creationId xmlns:a16="http://schemas.microsoft.com/office/drawing/2014/main" id="{5DA2BDCC-4736-08EE-F5B5-779118AB1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7D561A-28A7-C7A5-DCF3-74EF31EA9966}"/>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426696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E1E8-90DA-8E36-2D4A-7CF55F96AEC2}"/>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477A52-5889-68D4-9405-479CE7BEB468}"/>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19082A-9D88-9B80-DEFB-8956F8B9024D}"/>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5" name="Footer Placeholder 4">
            <a:extLst>
              <a:ext uri="{FF2B5EF4-FFF2-40B4-BE49-F238E27FC236}">
                <a16:creationId xmlns:a16="http://schemas.microsoft.com/office/drawing/2014/main" id="{0164A1C0-C376-816C-B7FF-2DB5F96BE2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C19DE1-37E2-D0B6-06EF-07AF6C5A93C1}"/>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83184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8D29-B69B-E006-8DB9-54979083F6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0978BA-157E-CC6D-F945-11634EF3EEEB}"/>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6143BB-9583-68BF-2299-E3DA62B0EE24}"/>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0F18EF-FA65-69C4-8B6F-CDB60884B8CE}"/>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6" name="Footer Placeholder 5">
            <a:extLst>
              <a:ext uri="{FF2B5EF4-FFF2-40B4-BE49-F238E27FC236}">
                <a16:creationId xmlns:a16="http://schemas.microsoft.com/office/drawing/2014/main" id="{4B3E896D-C471-59DF-ADFC-A7CAEE0573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4D0CAE-ECE9-F8F3-8F78-7D3E8DC04E30}"/>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244558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4806-1787-64A4-27F0-12BA78D01880}"/>
              </a:ext>
            </a:extLst>
          </p:cNvPr>
          <p:cNvSpPr>
            <a:spLocks noGrp="1"/>
          </p:cNvSpPr>
          <p:nvPr>
            <p:ph type="title"/>
          </p:nvPr>
        </p:nvSpPr>
        <p:spPr>
          <a:xfrm>
            <a:off x="472381" y="527404"/>
            <a:ext cx="5915025" cy="191470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A6F534-5EC1-83DD-235B-A7D3D7CD3E6B}"/>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E5DA0-15EC-366A-9875-56B117EB9C81}"/>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56D0FE-6BAA-FDFD-50BA-078BB9CB1DAF}"/>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C3C61-EAEB-E71C-8104-BDE348EADD57}"/>
              </a:ext>
            </a:extLst>
          </p:cNvPr>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780861-BDED-24EB-ABDD-F16A4D41D870}"/>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8" name="Footer Placeholder 7">
            <a:extLst>
              <a:ext uri="{FF2B5EF4-FFF2-40B4-BE49-F238E27FC236}">
                <a16:creationId xmlns:a16="http://schemas.microsoft.com/office/drawing/2014/main" id="{0A95A009-915D-C829-8A6E-7C425B9E5C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E91D39-8872-D975-C073-3861B40DB865}"/>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416715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7523C-76A5-4585-02C9-675894D564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3EA1F8-3494-E53B-04DC-242F8AFF994A}"/>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4" name="Footer Placeholder 3">
            <a:extLst>
              <a:ext uri="{FF2B5EF4-FFF2-40B4-BE49-F238E27FC236}">
                <a16:creationId xmlns:a16="http://schemas.microsoft.com/office/drawing/2014/main" id="{1CBC89BD-2DEC-791D-0FCE-C03DDF503D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30C0EC-865D-B039-E467-A4743A64B8BE}"/>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117415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43103-8070-C23D-6741-50EE684BCB84}"/>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3" name="Footer Placeholder 2">
            <a:extLst>
              <a:ext uri="{FF2B5EF4-FFF2-40B4-BE49-F238E27FC236}">
                <a16:creationId xmlns:a16="http://schemas.microsoft.com/office/drawing/2014/main" id="{25F7BBE8-F5C2-76D3-9DFE-C9E9E721C1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D44D57-9355-F2C8-5F7A-AD40727540EF}"/>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176991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E2359-B3E7-3F4E-59C7-7653E3E28785}"/>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B3CE42-FAD8-A27A-6E22-F38C8EEE5DC4}"/>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DD5F18-C6FE-CBCC-4209-A2ED68830CFC}"/>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15D50AC4-92CF-1977-AE3C-B4BE28052C88}"/>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6" name="Footer Placeholder 5">
            <a:extLst>
              <a:ext uri="{FF2B5EF4-FFF2-40B4-BE49-F238E27FC236}">
                <a16:creationId xmlns:a16="http://schemas.microsoft.com/office/drawing/2014/main" id="{70E7CC9E-06AB-1C37-D267-38B02C30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39D490-546A-E299-75E8-34744DAB7C31}"/>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250178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B4D0-2D5D-0550-EFF9-D6CF3DB83D37}"/>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D5ABB4-BEAB-908B-CAF3-0A7E507BA08C}"/>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0F27E520-E8C5-DE3C-287F-66EF0E48EBE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46722366-A820-5552-3610-9736C6BCF8F3}"/>
              </a:ext>
            </a:extLst>
          </p:cNvPr>
          <p:cNvSpPr>
            <a:spLocks noGrp="1"/>
          </p:cNvSpPr>
          <p:nvPr>
            <p:ph type="dt" sz="half" idx="10"/>
          </p:nvPr>
        </p:nvSpPr>
        <p:spPr/>
        <p:txBody>
          <a:bodyPr/>
          <a:lstStyle/>
          <a:p>
            <a:fld id="{5CB0DB71-8102-4587-B588-F2FC164314F7}" type="datetimeFigureOut">
              <a:rPr lang="en-GB" smtClean="0"/>
              <a:t>04/02/2023</a:t>
            </a:fld>
            <a:endParaRPr lang="en-GB"/>
          </a:p>
        </p:txBody>
      </p:sp>
      <p:sp>
        <p:nvSpPr>
          <p:cNvPr id="6" name="Footer Placeholder 5">
            <a:extLst>
              <a:ext uri="{FF2B5EF4-FFF2-40B4-BE49-F238E27FC236}">
                <a16:creationId xmlns:a16="http://schemas.microsoft.com/office/drawing/2014/main" id="{25157A06-CEFA-9655-74FA-B7F05270F7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06043-5B08-8524-F83F-59830FCFA012}"/>
              </a:ext>
            </a:extLst>
          </p:cNvPr>
          <p:cNvSpPr>
            <a:spLocks noGrp="1"/>
          </p:cNvSpPr>
          <p:nvPr>
            <p:ph type="sldNum" sz="quarter" idx="12"/>
          </p:nvPr>
        </p:nvSpPr>
        <p:spPr/>
        <p:txBody>
          <a:bodyPr/>
          <a:lstStyle/>
          <a:p>
            <a:fld id="{2A0BDD67-BE53-405C-B893-73AAB98628D7}" type="slidenum">
              <a:rPr lang="en-GB" smtClean="0"/>
              <a:t>‹#›</a:t>
            </a:fld>
            <a:endParaRPr lang="en-GB"/>
          </a:p>
        </p:txBody>
      </p:sp>
    </p:spTree>
    <p:extLst>
      <p:ext uri="{BB962C8B-B14F-4D97-AF65-F5344CB8AC3E}">
        <p14:creationId xmlns:p14="http://schemas.microsoft.com/office/powerpoint/2010/main" val="107383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BB4861-FFF0-26BE-AFEB-126E40CFA27A}"/>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B29110-1502-BDC5-AF50-6198916FF1BE}"/>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26C3D1-91C8-58ED-81BB-EB5597DA7EA4}"/>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5CB0DB71-8102-4587-B588-F2FC164314F7}" type="datetimeFigureOut">
              <a:rPr lang="en-GB" smtClean="0"/>
              <a:t>04/02/2023</a:t>
            </a:fld>
            <a:endParaRPr lang="en-GB"/>
          </a:p>
        </p:txBody>
      </p:sp>
      <p:sp>
        <p:nvSpPr>
          <p:cNvPr id="5" name="Footer Placeholder 4">
            <a:extLst>
              <a:ext uri="{FF2B5EF4-FFF2-40B4-BE49-F238E27FC236}">
                <a16:creationId xmlns:a16="http://schemas.microsoft.com/office/drawing/2014/main" id="{C883B422-DD42-71AE-82FF-81054F8C6ECF}"/>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6A1AEB-422F-1951-CA67-57BCC37FF316}"/>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2A0BDD67-BE53-405C-B893-73AAB98628D7}" type="slidenum">
              <a:rPr lang="en-GB" smtClean="0"/>
              <a:t>‹#›</a:t>
            </a:fld>
            <a:endParaRPr lang="en-GB"/>
          </a:p>
        </p:txBody>
      </p:sp>
    </p:spTree>
    <p:extLst>
      <p:ext uri="{BB962C8B-B14F-4D97-AF65-F5344CB8AC3E}">
        <p14:creationId xmlns:p14="http://schemas.microsoft.com/office/powerpoint/2010/main" val="603608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jpeg"/><Relationship Id="rId5" Type="http://schemas.openxmlformats.org/officeDocument/2006/relationships/image" Target="../media/image9.png"/><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039DC2-941C-3764-1554-B50B02D5F581}"/>
              </a:ext>
            </a:extLst>
          </p:cNvPr>
          <p:cNvPicPr>
            <a:picLocks noChangeAspect="1"/>
          </p:cNvPicPr>
          <p:nvPr/>
        </p:nvPicPr>
        <p:blipFill>
          <a:blip r:embed="rId2"/>
          <a:stretch>
            <a:fillRect/>
          </a:stretch>
        </p:blipFill>
        <p:spPr>
          <a:xfrm rot="5400000">
            <a:off x="-1524003" y="1523999"/>
            <a:ext cx="9906003" cy="6858001"/>
          </a:xfrm>
          <a:prstGeom prst="rect">
            <a:avLst/>
          </a:prstGeom>
        </p:spPr>
      </p:pic>
      <p:sp>
        <p:nvSpPr>
          <p:cNvPr id="3" name="Rectangle 2">
            <a:extLst>
              <a:ext uri="{FF2B5EF4-FFF2-40B4-BE49-F238E27FC236}">
                <a16:creationId xmlns:a16="http://schemas.microsoft.com/office/drawing/2014/main" id="{BEE4BD3B-6883-095B-619F-ED83277950DD}"/>
              </a:ext>
            </a:extLst>
          </p:cNvPr>
          <p:cNvSpPr/>
          <p:nvPr/>
        </p:nvSpPr>
        <p:spPr>
          <a:xfrm>
            <a:off x="3048000" y="2975429"/>
            <a:ext cx="638629" cy="3933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4A60D13-DCF5-27FD-0E34-2B4BBF2404EA}"/>
              </a:ext>
            </a:extLst>
          </p:cNvPr>
          <p:cNvSpPr txBox="1"/>
          <p:nvPr/>
        </p:nvSpPr>
        <p:spPr>
          <a:xfrm>
            <a:off x="0" y="145143"/>
            <a:ext cx="3932292" cy="584775"/>
          </a:xfrm>
          <a:prstGeom prst="rect">
            <a:avLst/>
          </a:prstGeom>
          <a:noFill/>
        </p:spPr>
        <p:txBody>
          <a:bodyPr wrap="square" rtlCol="0">
            <a:spAutoFit/>
          </a:bodyPr>
          <a:lstStyle/>
          <a:p>
            <a:r>
              <a:rPr lang="en-GB" sz="3200" i="1" dirty="0">
                <a:latin typeface="Impact" panose="020B0806030902050204" pitchFamily="34" charset="0"/>
              </a:rPr>
              <a:t>DO YOU WANT TO BE A…</a:t>
            </a:r>
          </a:p>
        </p:txBody>
      </p:sp>
      <p:sp>
        <p:nvSpPr>
          <p:cNvPr id="5" name="TextBox 4">
            <a:extLst>
              <a:ext uri="{FF2B5EF4-FFF2-40B4-BE49-F238E27FC236}">
                <a16:creationId xmlns:a16="http://schemas.microsoft.com/office/drawing/2014/main" id="{F82E7364-EC81-4CAC-4A38-48600220F96B}"/>
              </a:ext>
            </a:extLst>
          </p:cNvPr>
          <p:cNvSpPr txBox="1"/>
          <p:nvPr/>
        </p:nvSpPr>
        <p:spPr>
          <a:xfrm>
            <a:off x="0" y="2320217"/>
            <a:ext cx="6857999" cy="923330"/>
          </a:xfrm>
          <a:prstGeom prst="rect">
            <a:avLst/>
          </a:prstGeom>
          <a:noFill/>
        </p:spPr>
        <p:txBody>
          <a:bodyPr wrap="square">
            <a:spAutoFit/>
          </a:bodyPr>
          <a:lstStyle/>
          <a:p>
            <a:pPr algn="ctr"/>
            <a:r>
              <a:rPr lang="en-GB" sz="1800" b="1" dirty="0">
                <a:solidFill>
                  <a:schemeClr val="tx1"/>
                </a:solidFill>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rPr>
              <a:t>It’s super easy </a:t>
            </a:r>
            <a:r>
              <a:rPr lang="en-GB" sz="1800" b="1" dirty="0" err="1">
                <a:solidFill>
                  <a:schemeClr val="tx1"/>
                </a:solidFill>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rPr>
              <a:t>peasy</a:t>
            </a:r>
            <a:r>
              <a:rPr lang="en-GB" sz="1800" b="1" dirty="0">
                <a:solidFill>
                  <a:schemeClr val="tx1"/>
                </a:solidFill>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rPr>
              <a:t> lemon squeezy!! </a:t>
            </a:r>
          </a:p>
          <a:p>
            <a:pPr algn="ctr"/>
            <a:r>
              <a:rPr lang="en-GB" sz="1800" dirty="0">
                <a:solidFill>
                  <a:schemeClr val="tx1"/>
                </a:solidFill>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rPr>
              <a:t>We’re not looking for your best talents but, your </a:t>
            </a:r>
            <a:r>
              <a:rPr lang="en-GB" sz="1800" b="1" u="sng" dirty="0">
                <a:solidFill>
                  <a:srgbClr val="6600FF"/>
                </a:solidFill>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rPr>
              <a:t>BEST BEHAVIOUR</a:t>
            </a:r>
            <a:r>
              <a:rPr lang="en-GB" sz="1800" dirty="0">
                <a:solidFill>
                  <a:schemeClr val="tx1"/>
                </a:solidFill>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rPr>
              <a:t> during lunchtime. Trust me, it’s super, duper fun!</a:t>
            </a:r>
            <a:endParaRPr lang="en-GB" sz="1400" dirty="0">
              <a:solidFill>
                <a:schemeClr val="tx1"/>
              </a:solidFill>
              <a:effectLst>
                <a:glow rad="635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C2DBFD30-F151-988B-271F-24C80E160A9E}"/>
              </a:ext>
            </a:extLst>
          </p:cNvPr>
          <p:cNvGrpSpPr/>
          <p:nvPr/>
        </p:nvGrpSpPr>
        <p:grpSpPr>
          <a:xfrm>
            <a:off x="-133054" y="3195402"/>
            <a:ext cx="5619454" cy="3105465"/>
            <a:chOff x="-1236389" y="4253895"/>
            <a:chExt cx="6400800" cy="3728127"/>
          </a:xfrm>
          <a:solidFill>
            <a:srgbClr val="F2DDF7"/>
          </a:solidFill>
        </p:grpSpPr>
        <p:sp>
          <p:nvSpPr>
            <p:cNvPr id="7" name="Cloud 6">
              <a:extLst>
                <a:ext uri="{FF2B5EF4-FFF2-40B4-BE49-F238E27FC236}">
                  <a16:creationId xmlns:a16="http://schemas.microsoft.com/office/drawing/2014/main" id="{E8A5F75E-0DAE-0BFB-087E-CE4A6A9E5AB2}"/>
                </a:ext>
              </a:extLst>
            </p:cNvPr>
            <p:cNvSpPr/>
            <p:nvPr/>
          </p:nvSpPr>
          <p:spPr>
            <a:xfrm>
              <a:off x="-1236389" y="4253895"/>
              <a:ext cx="6400800" cy="3728127"/>
            </a:xfrm>
            <a:prstGeom prst="cloud">
              <a:avLst/>
            </a:prstGeom>
            <a:solidFill>
              <a:srgbClr val="DDF4FF"/>
            </a:solidFill>
            <a:ln w="28575">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B12AF77-9E2A-485B-D188-ABA812AAD4AD}"/>
                </a:ext>
              </a:extLst>
            </p:cNvPr>
            <p:cNvSpPr txBox="1"/>
            <p:nvPr/>
          </p:nvSpPr>
          <p:spPr>
            <a:xfrm>
              <a:off x="-340849" y="4802026"/>
              <a:ext cx="5505260" cy="3140643"/>
            </a:xfrm>
            <a:prstGeom prst="rect">
              <a:avLst/>
            </a:prstGeom>
            <a:noFill/>
            <a:ln>
              <a:noFill/>
            </a:ln>
          </p:spPr>
          <p:txBody>
            <a:bodyPr wrap="square">
              <a:spAutoFit/>
            </a:bodyPr>
            <a:lstStyle/>
            <a:p>
              <a:r>
                <a:rPr lang="en-GB" sz="2000" dirty="0">
                  <a:effectLst/>
                  <a:latin typeface="Impact" panose="020B0806030902050204" pitchFamily="34" charset="0"/>
                  <a:ea typeface="Calibri" panose="020F0502020204030204" pitchFamily="34" charset="0"/>
                  <a:cs typeface="Times New Roman" panose="02020603050405020304" pitchFamily="18" charset="0"/>
                </a:rPr>
                <a:t>HOW TO JOIN?</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-Line up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quietly, calmly and patiently</a:t>
              </a:r>
              <a:r>
                <a:rPr lang="en-GB" sz="1800" dirty="0">
                  <a:effectLst/>
                  <a:latin typeface="Calibri" panose="020F0502020204030204" pitchFamily="34" charset="0"/>
                  <a:ea typeface="Calibri" panose="020F0502020204030204" pitchFamily="34" charset="0"/>
                  <a:cs typeface="Times New Roman" panose="02020603050405020304" pitchFamily="18" charset="0"/>
                </a:rPr>
                <a:t> while waiting.</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-Sit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nicely</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silently</a:t>
              </a:r>
              <a:r>
                <a:rPr lang="en-GB" sz="1800" dirty="0">
                  <a:effectLst/>
                  <a:latin typeface="Calibri" panose="020F0502020204030204" pitchFamily="34" charset="0"/>
                  <a:ea typeface="Calibri" panose="020F0502020204030204" pitchFamily="34" charset="0"/>
                  <a:cs typeface="Times New Roman" panose="02020603050405020304" pitchFamily="18" charset="0"/>
                </a:rPr>
                <a:t> while eating.</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-Pack lunches and school dinners must </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finish all the food.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-Be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polite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be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kind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everyone.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-Show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respect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and listen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the adults</a:t>
              </a:r>
            </a:p>
            <a:p>
              <a:pPr>
                <a:spcAft>
                  <a:spcPts val="800"/>
                </a:spcAft>
              </a:pPr>
              <a:endParaRPr lang="en-GB" sz="1800" dirty="0">
                <a:solidFill>
                  <a:schemeClr val="tx1"/>
                </a:solidFill>
                <a:effectLst/>
                <a:ea typeface="Calibri" panose="020F0502020204030204" pitchFamily="34" charset="0"/>
                <a:cs typeface="Times New Roman" panose="02020603050405020304" pitchFamily="18" charset="0"/>
              </a:endParaRPr>
            </a:p>
          </p:txBody>
        </p:sp>
      </p:grpSp>
      <p:pic>
        <p:nvPicPr>
          <p:cNvPr id="9" name="Picture 12" descr="Mrs Bland's Infant and Nursery - School Stars of the Week">
            <a:extLst>
              <a:ext uri="{FF2B5EF4-FFF2-40B4-BE49-F238E27FC236}">
                <a16:creationId xmlns:a16="http://schemas.microsoft.com/office/drawing/2014/main" id="{74029895-751D-B162-6759-E2E786682C3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268" b="89268" l="9350" r="94715">
                        <a14:foregroundMark x1="93902" y1="47317" x2="75203" y2="47317"/>
                        <a14:foregroundMark x1="92276" y1="46829" x2="94715" y2="48293"/>
                      </a14:backgroundRemoval>
                    </a14:imgEffect>
                  </a14:imgLayer>
                </a14:imgProps>
              </a:ext>
              <a:ext uri="{28A0092B-C50C-407E-A947-70E740481C1C}">
                <a14:useLocalDpi xmlns:a14="http://schemas.microsoft.com/office/drawing/2010/main" val="0"/>
              </a:ext>
            </a:extLst>
          </a:blip>
          <a:srcRect/>
          <a:stretch>
            <a:fillRect/>
          </a:stretch>
        </p:blipFill>
        <p:spPr bwMode="auto">
          <a:xfrm>
            <a:off x="3976723" y="174324"/>
            <a:ext cx="2031322" cy="16927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C2865C3-27C3-618D-F86A-19E0748D4FB5}"/>
              </a:ext>
            </a:extLst>
          </p:cNvPr>
          <p:cNvSpPr txBox="1"/>
          <p:nvPr/>
        </p:nvSpPr>
        <p:spPr>
          <a:xfrm>
            <a:off x="851067" y="729918"/>
            <a:ext cx="4998188" cy="1513750"/>
          </a:xfrm>
          <a:prstGeom prst="rect">
            <a:avLst/>
          </a:prstGeom>
          <a:noFill/>
        </p:spPr>
        <p:txBody>
          <a:bodyPr wrap="square" rtlCol="0">
            <a:prstTxWarp prst="textDoubleWave1">
              <a:avLst/>
            </a:prstTxWarp>
            <a:spAutoFit/>
          </a:bodyPr>
          <a:lstStyle/>
          <a:p>
            <a:r>
              <a:rPr lang="en-GB" sz="5400" b="1" spc="50" dirty="0">
                <a:ln w="38100" cmpd="sng">
                  <a:solidFill>
                    <a:schemeClr val="bg1"/>
                  </a:solidFill>
                  <a:prstDash val="solid"/>
                </a:ln>
                <a:solidFill>
                  <a:srgbClr val="6600FF"/>
                </a:solidFill>
                <a:effectLst>
                  <a:glow rad="38100">
                    <a:schemeClr val="accent1">
                      <a:alpha val="40000"/>
                    </a:schemeClr>
                  </a:glow>
                  <a:outerShdw blurRad="50800" dist="38100" dir="8100000" algn="tr" rotWithShape="0">
                    <a:prstClr val="black">
                      <a:alpha val="40000"/>
                    </a:prstClr>
                  </a:outerShdw>
                </a:effectLst>
                <a:latin typeface="Impact" panose="020B0806030902050204" pitchFamily="34" charset="0"/>
              </a:rPr>
              <a:t>LUNCHTIME </a:t>
            </a:r>
          </a:p>
          <a:p>
            <a:pPr algn="ctr"/>
            <a:r>
              <a:rPr lang="en-GB" sz="5400" b="1" spc="50" dirty="0">
                <a:ln w="38100" cmpd="sng">
                  <a:solidFill>
                    <a:schemeClr val="bg1"/>
                  </a:solidFill>
                  <a:prstDash val="solid"/>
                </a:ln>
                <a:solidFill>
                  <a:srgbClr val="6600FF"/>
                </a:solidFill>
                <a:effectLst>
                  <a:glow rad="38100">
                    <a:schemeClr val="accent1">
                      <a:alpha val="40000"/>
                    </a:schemeClr>
                  </a:glow>
                  <a:outerShdw blurRad="50800" dist="38100" dir="8100000" algn="tr" rotWithShape="0">
                    <a:prstClr val="black">
                      <a:alpha val="40000"/>
                    </a:prstClr>
                  </a:outerShdw>
                </a:effectLst>
                <a:latin typeface="Impact" panose="020B0806030902050204" pitchFamily="34" charset="0"/>
              </a:rPr>
              <a:t>SUPERSTAR?!</a:t>
            </a:r>
          </a:p>
        </p:txBody>
      </p:sp>
      <p:sp>
        <p:nvSpPr>
          <p:cNvPr id="11" name="Cloud 10">
            <a:extLst>
              <a:ext uri="{FF2B5EF4-FFF2-40B4-BE49-F238E27FC236}">
                <a16:creationId xmlns:a16="http://schemas.microsoft.com/office/drawing/2014/main" id="{DD71CA6B-B6F2-B262-8898-9C5B82CD9795}"/>
              </a:ext>
            </a:extLst>
          </p:cNvPr>
          <p:cNvSpPr/>
          <p:nvPr/>
        </p:nvSpPr>
        <p:spPr>
          <a:xfrm rot="18920046">
            <a:off x="2792550" y="5517091"/>
            <a:ext cx="5070945" cy="3892593"/>
          </a:xfrm>
          <a:prstGeom prst="cloud">
            <a:avLst/>
          </a:prstGeom>
          <a:solidFill>
            <a:srgbClr val="DDF4FF"/>
          </a:solidFill>
          <a:ln w="28575">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B4D24E7-1BFD-1C67-0206-ACD2530E989C}"/>
              </a:ext>
            </a:extLst>
          </p:cNvPr>
          <p:cNvSpPr txBox="1"/>
          <p:nvPr/>
        </p:nvSpPr>
        <p:spPr>
          <a:xfrm>
            <a:off x="5353656" y="5026081"/>
            <a:ext cx="1271491"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en-GB" altLang="en-US" sz="2400" dirty="0">
                <a:latin typeface="Impact" panose="020B0806030902050204" pitchFamily="34" charset="0"/>
                <a:ea typeface="Calibri" panose="020F0502020204030204" pitchFamily="34" charset="0"/>
                <a:cs typeface="Arial" panose="020B0604020202020204" pitchFamily="34" charset="0"/>
              </a:rPr>
              <a:t>PRIZES!!</a:t>
            </a:r>
            <a:endParaRPr kumimoji="0" lang="en-GB" altLang="en-US" b="0" i="0" u="none" strike="noStrike" cap="none" normalizeH="0" baseline="0" dirty="0">
              <a:ln>
                <a:noFill/>
              </a:ln>
              <a:solidFill>
                <a:schemeClr val="tx1"/>
              </a:solidFill>
              <a:effectLst/>
            </a:endParaRPr>
          </a:p>
        </p:txBody>
      </p:sp>
      <p:sp>
        <p:nvSpPr>
          <p:cNvPr id="13" name="TextBox 12">
            <a:extLst>
              <a:ext uri="{FF2B5EF4-FFF2-40B4-BE49-F238E27FC236}">
                <a16:creationId xmlns:a16="http://schemas.microsoft.com/office/drawing/2014/main" id="{79772534-3606-6E5E-644D-2333ADDF5115}"/>
              </a:ext>
            </a:extLst>
          </p:cNvPr>
          <p:cNvSpPr txBox="1"/>
          <p:nvPr/>
        </p:nvSpPr>
        <p:spPr>
          <a:xfrm>
            <a:off x="4661341" y="5359691"/>
            <a:ext cx="2325588" cy="923330"/>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Star of the Week wristband, badges, pencils!</a:t>
            </a:r>
            <a:endParaRPr kumimoji="0" lang="en-GB" altLang="en-US" b="0" i="0" u="none" strike="noStrike" cap="none" normalizeH="0" baseline="0" dirty="0">
              <a:ln>
                <a:noFill/>
              </a:ln>
              <a:solidFill>
                <a:schemeClr val="tx1"/>
              </a:solidFill>
              <a:effectLst/>
            </a:endParaRPr>
          </a:p>
        </p:txBody>
      </p:sp>
      <p:sp>
        <p:nvSpPr>
          <p:cNvPr id="14" name="TextBox 13">
            <a:extLst>
              <a:ext uri="{FF2B5EF4-FFF2-40B4-BE49-F238E27FC236}">
                <a16:creationId xmlns:a16="http://schemas.microsoft.com/office/drawing/2014/main" id="{0872FB6F-F84E-2921-E3A7-A0F7DE132801}"/>
              </a:ext>
            </a:extLst>
          </p:cNvPr>
          <p:cNvSpPr txBox="1"/>
          <p:nvPr/>
        </p:nvSpPr>
        <p:spPr>
          <a:xfrm>
            <a:off x="3820241" y="6457686"/>
            <a:ext cx="3042798" cy="968278"/>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
            </a:pPr>
            <a:r>
              <a:rPr lang="en-GB" dirty="0">
                <a:effectLst/>
                <a:ea typeface="Calibri" panose="020F0502020204030204" pitchFamily="34" charset="0"/>
                <a:cs typeface="Times New Roman" panose="02020603050405020304" pitchFamily="18" charset="0"/>
              </a:rPr>
              <a:t>Every week, the class that has the most tickets will have fun playing football</a:t>
            </a:r>
          </a:p>
        </p:txBody>
      </p:sp>
      <p:pic>
        <p:nvPicPr>
          <p:cNvPr id="15" name="Picture 8" descr="Star of the Week – St Nicholas CE Primary Academy">
            <a:extLst>
              <a:ext uri="{FF2B5EF4-FFF2-40B4-BE49-F238E27FC236}">
                <a16:creationId xmlns:a16="http://schemas.microsoft.com/office/drawing/2014/main" id="{059E9502-1BCC-CD29-D9DE-0FB7BA4A06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2424"/>
          <a:stretch/>
        </p:blipFill>
        <p:spPr bwMode="auto">
          <a:xfrm>
            <a:off x="39219" y="1421380"/>
            <a:ext cx="1306115" cy="129779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88DB1D4-645C-185D-385C-A2213B2EE510}"/>
              </a:ext>
            </a:extLst>
          </p:cNvPr>
          <p:cNvSpPr txBox="1"/>
          <p:nvPr/>
        </p:nvSpPr>
        <p:spPr>
          <a:xfrm>
            <a:off x="3963202" y="6183468"/>
            <a:ext cx="2993576" cy="369332"/>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Choice of balloon shapes!</a:t>
            </a:r>
            <a:endParaRPr kumimoji="0" lang="en-GB" altLang="en-US" b="0" i="0" u="none" strike="noStrike" cap="none" normalizeH="0" baseline="0" dirty="0">
              <a:ln>
                <a:noFill/>
              </a:ln>
              <a:solidFill>
                <a:schemeClr val="tx1"/>
              </a:solidFill>
              <a:effectLst/>
            </a:endParaRPr>
          </a:p>
        </p:txBody>
      </p:sp>
      <p:sp>
        <p:nvSpPr>
          <p:cNvPr id="17" name="TextBox 16">
            <a:extLst>
              <a:ext uri="{FF2B5EF4-FFF2-40B4-BE49-F238E27FC236}">
                <a16:creationId xmlns:a16="http://schemas.microsoft.com/office/drawing/2014/main" id="{03768A8E-DC36-5274-8602-FA982C45B807}"/>
              </a:ext>
            </a:extLst>
          </p:cNvPr>
          <p:cNvSpPr txBox="1"/>
          <p:nvPr/>
        </p:nvSpPr>
        <p:spPr>
          <a:xfrm>
            <a:off x="3324099" y="7290332"/>
            <a:ext cx="3528863" cy="671915"/>
          </a:xfrm>
          <a:prstGeom prst="rect">
            <a:avLst/>
          </a:prstGeom>
          <a:noFill/>
        </p:spPr>
        <p:txBody>
          <a:bodyPr wrap="square">
            <a:spAutoFit/>
          </a:bodyPr>
          <a:lstStyle/>
          <a:p>
            <a:pPr>
              <a:lnSpc>
                <a:spcPct val="107000"/>
              </a:lnSpc>
              <a:spcAft>
                <a:spcPts val="800"/>
              </a:spcAft>
            </a:pPr>
            <a:r>
              <a:rPr lang="en-GB" dirty="0">
                <a:effectLst/>
                <a:ea typeface="Calibri" panose="020F0502020204030204" pitchFamily="34" charset="0"/>
                <a:cs typeface="Times New Roman" panose="02020603050405020304" pitchFamily="18" charset="0"/>
              </a:rPr>
              <a:t>(</a:t>
            </a:r>
            <a:r>
              <a:rPr lang="en-GB" dirty="0">
                <a:ea typeface="Calibri" panose="020F0502020204030204" pitchFamily="34" charset="0"/>
                <a:cs typeface="Times New Roman" panose="02020603050405020304" pitchFamily="18" charset="0"/>
              </a:rPr>
              <a:t>weather permitted) </a:t>
            </a:r>
            <a:r>
              <a:rPr lang="en-GB" dirty="0">
                <a:effectLst/>
                <a:ea typeface="Calibri" panose="020F0502020204030204" pitchFamily="34" charset="0"/>
                <a:cs typeface="Times New Roman" panose="02020603050405020304" pitchFamily="18" charset="0"/>
              </a:rPr>
              <a:t>and </a:t>
            </a:r>
            <a:r>
              <a:rPr lang="en-GB" dirty="0">
                <a:ea typeface="Calibri" panose="020F0502020204030204" pitchFamily="34" charset="0"/>
                <a:cs typeface="Times New Roman" panose="02020603050405020304" pitchFamily="18" charset="0"/>
              </a:rPr>
              <a:t>use </a:t>
            </a:r>
            <a:r>
              <a:rPr lang="en-GB" dirty="0">
                <a:effectLst/>
                <a:ea typeface="Calibri" panose="020F0502020204030204" pitchFamily="34" charset="0"/>
                <a:cs typeface="Times New Roman" panose="02020603050405020304" pitchFamily="18" charset="0"/>
              </a:rPr>
              <a:t>extra equipment.</a:t>
            </a:r>
          </a:p>
        </p:txBody>
      </p:sp>
      <p:sp>
        <p:nvSpPr>
          <p:cNvPr id="18" name="TextBox 17">
            <a:extLst>
              <a:ext uri="{FF2B5EF4-FFF2-40B4-BE49-F238E27FC236}">
                <a16:creationId xmlns:a16="http://schemas.microsoft.com/office/drawing/2014/main" id="{78E029D7-9DF0-C444-D369-3C678CF0A8FF}"/>
              </a:ext>
            </a:extLst>
          </p:cNvPr>
          <p:cNvSpPr txBox="1"/>
          <p:nvPr/>
        </p:nvSpPr>
        <p:spPr>
          <a:xfrm>
            <a:off x="5259278" y="9123518"/>
            <a:ext cx="2267862" cy="375552"/>
          </a:xfrm>
          <a:prstGeom prst="rect">
            <a:avLst/>
          </a:prstGeom>
          <a:noFill/>
        </p:spPr>
        <p:txBody>
          <a:bodyPr wrap="square">
            <a:spAutoFit/>
          </a:bodyPr>
          <a:lstStyle/>
          <a:p>
            <a:pPr>
              <a:lnSpc>
                <a:spcPct val="107000"/>
              </a:lnSpc>
              <a:spcAft>
                <a:spcPts val="800"/>
              </a:spcAft>
            </a:pPr>
            <a:r>
              <a:rPr lang="en-GB" dirty="0">
                <a:effectLst/>
                <a:ea typeface="Calibri" panose="020F0502020204030204" pitchFamily="34" charset="0"/>
                <a:cs typeface="Times New Roman" panose="02020603050405020304" pitchFamily="18" charset="0"/>
              </a:rPr>
              <a:t> </a:t>
            </a:r>
          </a:p>
        </p:txBody>
      </p:sp>
      <p:pic>
        <p:nvPicPr>
          <p:cNvPr id="19" name="Picture 26" descr="Pink Balloon Dog Sticker | Balloons, Balloon art, Balloon dog">
            <a:extLst>
              <a:ext uri="{FF2B5EF4-FFF2-40B4-BE49-F238E27FC236}">
                <a16:creationId xmlns:a16="http://schemas.microsoft.com/office/drawing/2014/main" id="{6DA64628-F545-338B-A6C2-E7708B32F3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6559" y="8397794"/>
            <a:ext cx="1329863" cy="1329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60B77E7-D22D-33A8-D8C2-1760BF825ECA}"/>
              </a:ext>
            </a:extLst>
          </p:cNvPr>
          <p:cNvSpPr txBox="1"/>
          <p:nvPr/>
        </p:nvSpPr>
        <p:spPr>
          <a:xfrm>
            <a:off x="-4" y="9429689"/>
            <a:ext cx="6858004" cy="422616"/>
          </a:xfrm>
          <a:prstGeom prst="rect">
            <a:avLst/>
          </a:prstGeom>
          <a:noFill/>
        </p:spPr>
        <p:txBody>
          <a:bodyPr wrap="square">
            <a:spAutoFit/>
          </a:bodyPr>
          <a:lstStyle/>
          <a:p>
            <a:pPr algn="ctr">
              <a:lnSpc>
                <a:spcPct val="107000"/>
              </a:lnSpc>
              <a:spcAft>
                <a:spcPts val="800"/>
              </a:spcAft>
            </a:pPr>
            <a:r>
              <a:rPr lang="en-GB" sz="2200" dirty="0">
                <a:ln>
                  <a:solidFill>
                    <a:schemeClr val="bg1"/>
                  </a:solidFill>
                </a:ln>
                <a:solidFill>
                  <a:srgbClr val="FF0000"/>
                </a:solidFill>
                <a:effectLst>
                  <a:glow rad="228600">
                    <a:schemeClr val="bg1">
                      <a:alpha val="40000"/>
                    </a:schemeClr>
                  </a:glow>
                </a:effectLst>
                <a:latin typeface="Impact" panose="020B0806030902050204" pitchFamily="34" charset="0"/>
                <a:ea typeface="Calibri" panose="020F0502020204030204" pitchFamily="34" charset="0"/>
                <a:cs typeface="Arial" panose="020B0604020202020204" pitchFamily="34" charset="0"/>
              </a:rPr>
              <a:t>IT’S TIME TO SHINE. ITS TIME TO BE A LUNCHTIME SUPERSTAR</a:t>
            </a:r>
            <a:endParaRPr lang="en-GB" sz="2200" dirty="0">
              <a:ln>
                <a:solidFill>
                  <a:schemeClr val="bg1"/>
                </a:solidFill>
              </a:ln>
              <a:solidFill>
                <a:srgbClr val="FF0000"/>
              </a:solidFill>
              <a:effectLst>
                <a:glow rad="228600">
                  <a:schemeClr val="bg1">
                    <a:alpha val="40000"/>
                  </a:schemeClr>
                </a:glow>
              </a:effectLst>
              <a:latin typeface="Impact" panose="020B080603090205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53736285-3E59-0B4E-4CAE-253029D7A0B0}"/>
              </a:ext>
            </a:extLst>
          </p:cNvPr>
          <p:cNvSpPr txBox="1"/>
          <p:nvPr/>
        </p:nvSpPr>
        <p:spPr>
          <a:xfrm>
            <a:off x="2991852" y="7861511"/>
            <a:ext cx="3879148" cy="1264642"/>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
            </a:pPr>
            <a:r>
              <a:rPr lang="en-GB" dirty="0">
                <a:effectLst/>
                <a:ea typeface="Calibri" panose="020F0502020204030204" pitchFamily="34" charset="0"/>
                <a:cs typeface="Times New Roman" panose="02020603050405020304" pitchFamily="18" charset="0"/>
              </a:rPr>
              <a:t>At the end of the term, the </a:t>
            </a:r>
            <a:r>
              <a:rPr lang="en-GB" b="1" u="sng" dirty="0">
                <a:solidFill>
                  <a:srgbClr val="6600FF"/>
                </a:solidFill>
                <a:effectLst/>
                <a:ea typeface="Calibri" panose="020F0502020204030204" pitchFamily="34" charset="0"/>
                <a:cs typeface="Times New Roman" panose="02020603050405020304" pitchFamily="18" charset="0"/>
              </a:rPr>
              <a:t>Rainbow Reward</a:t>
            </a:r>
            <a:r>
              <a:rPr lang="en-GB" dirty="0">
                <a:effectLst/>
                <a:ea typeface="Calibri" panose="020F0502020204030204" pitchFamily="34" charset="0"/>
                <a:cs typeface="Times New Roman" panose="02020603050405020304" pitchFamily="18" charset="0"/>
              </a:rPr>
              <a:t> will be given to the year group with the most tickets will enjoy a Cinema Experience with</a:t>
            </a:r>
          </a:p>
        </p:txBody>
      </p:sp>
      <p:sp>
        <p:nvSpPr>
          <p:cNvPr id="23" name="TextBox 22">
            <a:extLst>
              <a:ext uri="{FF2B5EF4-FFF2-40B4-BE49-F238E27FC236}">
                <a16:creationId xmlns:a16="http://schemas.microsoft.com/office/drawing/2014/main" id="{7DA56F1C-F803-561B-49CC-EE14975DBD6D}"/>
              </a:ext>
            </a:extLst>
          </p:cNvPr>
          <p:cNvSpPr txBox="1"/>
          <p:nvPr/>
        </p:nvSpPr>
        <p:spPr>
          <a:xfrm>
            <a:off x="5038" y="6182458"/>
            <a:ext cx="3879148" cy="3139321"/>
          </a:xfrm>
          <a:prstGeom prst="rect">
            <a:avLst/>
          </a:prstGeom>
          <a:noFill/>
        </p:spPr>
        <p:txBody>
          <a:bodyPr wrap="square">
            <a:spAutoFit/>
          </a:bodyPr>
          <a:lstStyle/>
          <a:p>
            <a:r>
              <a:rPr lang="en-GB" sz="1800" b="1" i="1" dirty="0">
                <a:effectLst/>
                <a:ea typeface="Calibri" panose="020F0502020204030204" pitchFamily="34" charset="0"/>
              </a:rPr>
              <a:t>The Lunchtime Controllers will reward a raffle ticket to all the children who display their best behaviour. You </a:t>
            </a:r>
          </a:p>
          <a:p>
            <a:r>
              <a:rPr lang="en-GB" sz="1800" b="1" i="1" dirty="0">
                <a:effectLst/>
                <a:ea typeface="Calibri" panose="020F0502020204030204" pitchFamily="34" charset="0"/>
              </a:rPr>
              <a:t>must write your name and class </a:t>
            </a:r>
          </a:p>
          <a:p>
            <a:r>
              <a:rPr lang="en-GB" sz="1800" b="1" i="1" dirty="0">
                <a:effectLst/>
                <a:ea typeface="Calibri" panose="020F0502020204030204" pitchFamily="34" charset="0"/>
              </a:rPr>
              <a:t>then drop it to the labelled box. </a:t>
            </a:r>
          </a:p>
          <a:p>
            <a:r>
              <a:rPr lang="en-GB" sz="1800" b="1" i="1" dirty="0">
                <a:effectLst/>
                <a:ea typeface="Calibri" panose="020F0502020204030204" pitchFamily="34" charset="0"/>
              </a:rPr>
              <a:t>Every Friday, there will be a </a:t>
            </a:r>
          </a:p>
          <a:p>
            <a:r>
              <a:rPr lang="en-GB" sz="1800" b="1" i="1" dirty="0">
                <a:effectLst/>
                <a:ea typeface="Calibri" panose="020F0502020204030204" pitchFamily="34" charset="0"/>
              </a:rPr>
              <a:t>grand draw. 3 lucky children </a:t>
            </a:r>
          </a:p>
          <a:p>
            <a:r>
              <a:rPr lang="en-GB" sz="1800" b="1" i="1" dirty="0">
                <a:effectLst/>
                <a:ea typeface="Calibri" panose="020F0502020204030204" pitchFamily="34" charset="0"/>
              </a:rPr>
              <a:t>in each year group will win </a:t>
            </a:r>
          </a:p>
          <a:p>
            <a:r>
              <a:rPr lang="en-GB" sz="1800" b="1" i="1" dirty="0">
                <a:effectLst/>
                <a:ea typeface="Calibri" panose="020F0502020204030204" pitchFamily="34" charset="0"/>
              </a:rPr>
              <a:t>a fabulous prize. Also, </a:t>
            </a:r>
          </a:p>
          <a:p>
            <a:r>
              <a:rPr lang="en-GB" sz="1800" b="1" i="1" dirty="0">
                <a:effectLst/>
                <a:ea typeface="Calibri" panose="020F0502020204030204" pitchFamily="34" charset="0"/>
              </a:rPr>
              <a:t>your name will be </a:t>
            </a:r>
            <a:r>
              <a:rPr lang="en-GB" b="1" i="1" dirty="0">
                <a:ea typeface="Calibri" panose="020F0502020204030204" pitchFamily="34" charset="0"/>
              </a:rPr>
              <a:t>o</a:t>
            </a:r>
            <a:r>
              <a:rPr lang="en-GB" sz="1800" b="1" i="1" dirty="0">
                <a:effectLst/>
                <a:ea typeface="Calibri" panose="020F0502020204030204" pitchFamily="34" charset="0"/>
              </a:rPr>
              <a:t>n </a:t>
            </a:r>
          </a:p>
          <a:p>
            <a:r>
              <a:rPr lang="en-GB" sz="1800" b="1" i="1" dirty="0">
                <a:effectLst/>
                <a:ea typeface="Calibri" panose="020F0502020204030204" pitchFamily="34" charset="0"/>
              </a:rPr>
              <a:t>the superstar board! </a:t>
            </a:r>
            <a:endParaRPr lang="en-GB" b="1" i="1" dirty="0"/>
          </a:p>
        </p:txBody>
      </p:sp>
      <p:pic>
        <p:nvPicPr>
          <p:cNvPr id="1028" name="Picture 4" descr="Star of the Week Badge | 10 Badges | 38mm |">
            <a:extLst>
              <a:ext uri="{FF2B5EF4-FFF2-40B4-BE49-F238E27FC236}">
                <a16:creationId xmlns:a16="http://schemas.microsoft.com/office/drawing/2014/main" id="{90E71F6F-187C-EB7D-61AF-AC4A8F395E4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1579" l="10000" r="91316">
                        <a14:foregroundMark x1="41579" y1="36316" x2="68684" y2="33684"/>
                        <a14:foregroundMark x1="68684" y1="33684" x2="74474" y2="36316"/>
                        <a14:foregroundMark x1="63684" y1="34474" x2="42895" y2="31053"/>
                        <a14:foregroundMark x1="42895" y1="31053" x2="37368" y2="31842"/>
                        <a14:foregroundMark x1="34474" y1="76316" x2="50789" y2="85526"/>
                        <a14:foregroundMark x1="50789" y1="85526" x2="70263" y2="80789"/>
                        <a14:foregroundMark x1="70263" y1="80789" x2="78421" y2="75526"/>
                        <a14:foregroundMark x1="49211" y1="91842" x2="58421" y2="90789"/>
                        <a14:foregroundMark x1="52368" y1="51053" x2="54211" y2="53947"/>
                        <a14:foregroundMark x1="57105" y1="50263" x2="70263" y2="64737"/>
                        <a14:foregroundMark x1="50789" y1="63684" x2="71316" y2="66842"/>
                        <a14:foregroundMark x1="90000" y1="47632" x2="91316" y2="60789"/>
                        <a14:foregroundMark x1="91316" y1="60789" x2="90789" y2="62368"/>
                        <a14:foregroundMark x1="59737" y1="86053" x2="74474" y2="84474"/>
                      </a14:backgroundRemoval>
                    </a14:imgEffect>
                  </a14:imgLayer>
                </a14:imgProps>
              </a:ext>
              <a:ext uri="{28A0092B-C50C-407E-A947-70E740481C1C}">
                <a14:useLocalDpi xmlns:a14="http://schemas.microsoft.com/office/drawing/2010/main" val="0"/>
              </a:ext>
            </a:extLst>
          </a:blip>
          <a:srcRect/>
          <a:stretch>
            <a:fillRect/>
          </a:stretch>
        </p:blipFill>
        <p:spPr bwMode="auto">
          <a:xfrm>
            <a:off x="4908446" y="3067503"/>
            <a:ext cx="2082605" cy="208260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A6022EE-2B99-92DC-8969-E3518FDEA73C}"/>
              </a:ext>
            </a:extLst>
          </p:cNvPr>
          <p:cNvSpPr txBox="1"/>
          <p:nvPr/>
        </p:nvSpPr>
        <p:spPr>
          <a:xfrm>
            <a:off x="3568685" y="9026288"/>
            <a:ext cx="5293894" cy="369332"/>
          </a:xfrm>
          <a:prstGeom prst="rect">
            <a:avLst/>
          </a:prstGeom>
          <a:noFill/>
        </p:spPr>
        <p:txBody>
          <a:bodyPr wrap="square">
            <a:spAutoFit/>
          </a:bodyPr>
          <a:lstStyle/>
          <a:p>
            <a:r>
              <a:rPr lang="en-GB" dirty="0">
                <a:effectLst/>
                <a:ea typeface="Calibri" panose="020F0502020204030204" pitchFamily="34" charset="0"/>
                <a:cs typeface="Times New Roman" panose="02020603050405020304" pitchFamily="18" charset="0"/>
              </a:rPr>
              <a:t>popcorn and drinks!</a:t>
            </a:r>
            <a:endParaRPr lang="en-GB" dirty="0"/>
          </a:p>
        </p:txBody>
      </p:sp>
    </p:spTree>
    <p:extLst>
      <p:ext uri="{BB962C8B-B14F-4D97-AF65-F5344CB8AC3E}">
        <p14:creationId xmlns:p14="http://schemas.microsoft.com/office/powerpoint/2010/main" val="165892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dient Photos, Download Free Gradient Stock Photos &amp; HD Images">
            <a:extLst>
              <a:ext uri="{FF2B5EF4-FFF2-40B4-BE49-F238E27FC236}">
                <a16:creationId xmlns:a16="http://schemas.microsoft.com/office/drawing/2014/main" id="{F88817EF-4D04-F4A1-DB23-82BC43EA8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1102" y="1512996"/>
            <a:ext cx="9907972" cy="68819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Star of the Week Glossy Wristbands (10 Wristbands - 230mm x 18mm) Brainwaves">
            <a:extLst>
              <a:ext uri="{FF2B5EF4-FFF2-40B4-BE49-F238E27FC236}">
                <a16:creationId xmlns:a16="http://schemas.microsoft.com/office/drawing/2014/main" id="{AF0A3675-EDCD-6C29-C06F-1A2B6CA6B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43" y="5598534"/>
            <a:ext cx="3468555" cy="17990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ar Of The Week Badges - Maxipack (40 Badges - 38mm) Brainwaves">
            <a:extLst>
              <a:ext uri="{FF2B5EF4-FFF2-40B4-BE49-F238E27FC236}">
                <a16:creationId xmlns:a16="http://schemas.microsoft.com/office/drawing/2014/main" id="{551A1C7E-126D-BCF4-2D8E-5541AC867B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72" y="2583878"/>
            <a:ext cx="3463926" cy="23526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9043D69-F6AA-FC03-948F-B807F3DDA9DC}"/>
              </a:ext>
            </a:extLst>
          </p:cNvPr>
          <p:cNvSpPr>
            <a:spLocks noChangeArrowheads="1"/>
          </p:cNvSpPr>
          <p:nvPr/>
        </p:nvSpPr>
        <p:spPr bwMode="auto">
          <a:xfrm>
            <a:off x="369142" y="2188246"/>
            <a:ext cx="34685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FFFF00"/>
                </a:solidFill>
                <a:effectLst/>
                <a:latin typeface="Arial Black" panose="020B0A04020102020204" pitchFamily="34" charset="0"/>
                <a:ea typeface="Calibri" panose="020F0502020204030204" pitchFamily="34" charset="0"/>
                <a:cs typeface="Arial" panose="020B0604020202020204" pitchFamily="34" charset="0"/>
              </a:rPr>
              <a:t>Star of the Week badges</a:t>
            </a:r>
            <a:endParaRPr kumimoji="0" lang="en-GB" altLang="en-US" sz="2400" b="0" i="0" u="none" strike="noStrike" cap="none" normalizeH="0" baseline="0" dirty="0">
              <a:ln>
                <a:noFill/>
              </a:ln>
              <a:solidFill>
                <a:srgbClr val="FFFF00"/>
              </a:solidFill>
              <a:effectLst/>
              <a:latin typeface="Arial" panose="020B0604020202020204" pitchFamily="34" charset="0"/>
            </a:endParaRPr>
          </a:p>
        </p:txBody>
      </p:sp>
      <p:sp>
        <p:nvSpPr>
          <p:cNvPr id="10" name="Rectangle 9">
            <a:extLst>
              <a:ext uri="{FF2B5EF4-FFF2-40B4-BE49-F238E27FC236}">
                <a16:creationId xmlns:a16="http://schemas.microsoft.com/office/drawing/2014/main" id="{58328AB0-0EE2-0F6C-9B8F-BB1AA6382B5B}"/>
              </a:ext>
            </a:extLst>
          </p:cNvPr>
          <p:cNvSpPr>
            <a:spLocks noChangeArrowheads="1"/>
          </p:cNvSpPr>
          <p:nvPr/>
        </p:nvSpPr>
        <p:spPr bwMode="auto">
          <a:xfrm>
            <a:off x="-7050506" y="4701879"/>
            <a:ext cx="302037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F1F5EC37-2A1F-8580-CE18-2A892EDFF3FD}"/>
              </a:ext>
            </a:extLst>
          </p:cNvPr>
          <p:cNvSpPr>
            <a:spLocks noChangeArrowheads="1"/>
          </p:cNvSpPr>
          <p:nvPr/>
        </p:nvSpPr>
        <p:spPr bwMode="auto">
          <a:xfrm>
            <a:off x="7050504" y="2036278"/>
            <a:ext cx="26757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572778B7-5D28-310E-1807-D451BB5F4038}"/>
              </a:ext>
            </a:extLst>
          </p:cNvPr>
          <p:cNvSpPr>
            <a:spLocks noChangeArrowheads="1"/>
          </p:cNvSpPr>
          <p:nvPr/>
        </p:nvSpPr>
        <p:spPr bwMode="auto">
          <a:xfrm>
            <a:off x="-6858001" y="184885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600" b="0" i="0" u="none" strike="noStrike" cap="none" normalizeH="0" baseline="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5124" name="Picture 4" descr="How to Draw a Balloon Dog - Really Easy Drawing Tutorial">
            <a:extLst>
              <a:ext uri="{FF2B5EF4-FFF2-40B4-BE49-F238E27FC236}">
                <a16:creationId xmlns:a16="http://schemas.microsoft.com/office/drawing/2014/main" id="{D271F50B-E871-9176-1D3A-049E4116D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3373" y="7953962"/>
            <a:ext cx="1900695" cy="189510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esh Mash — Jo Malone: &quot;Balloon Dog&quot; - Saddington Baynes">
            <a:extLst>
              <a:ext uri="{FF2B5EF4-FFF2-40B4-BE49-F238E27FC236}">
                <a16:creationId xmlns:a16="http://schemas.microsoft.com/office/drawing/2014/main" id="{41E5E3D5-D6CD-9408-86F4-D61EB9382D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7782" y="7964344"/>
            <a:ext cx="3591035" cy="202078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ow to Make a Balloon Flower">
            <a:extLst>
              <a:ext uri="{FF2B5EF4-FFF2-40B4-BE49-F238E27FC236}">
                <a16:creationId xmlns:a16="http://schemas.microsoft.com/office/drawing/2014/main" id="{C6A7EB2B-7D07-08BE-B26E-E7910CA2EBE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889" b="98750" l="10000" r="91250">
                        <a14:foregroundMark x1="73906" y1="3889" x2="74141" y2="27222"/>
                        <a14:foregroundMark x1="91250" y1="44722" x2="74141" y2="41389"/>
                        <a14:foregroundMark x1="44922" y1="98750" x2="64531" y2="58056"/>
                        <a14:backgroundMark x1="51953" y1="36806" x2="35859" y2="11528"/>
                        <a14:backgroundMark x1="70625" y1="73333" x2="87813" y2="75833"/>
                      </a14:backgroundRemoval>
                    </a14:imgEffect>
                  </a14:imgLayer>
                </a14:imgProps>
              </a:ext>
              <a:ext uri="{28A0092B-C50C-407E-A947-70E740481C1C}">
                <a14:useLocalDpi xmlns:a14="http://schemas.microsoft.com/office/drawing/2010/main" val="0"/>
              </a:ext>
            </a:extLst>
          </a:blip>
          <a:srcRect/>
          <a:stretch>
            <a:fillRect/>
          </a:stretch>
        </p:blipFill>
        <p:spPr bwMode="auto">
          <a:xfrm>
            <a:off x="-1227391" y="7926770"/>
            <a:ext cx="3518631" cy="197923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ow to Make Balloon Swords">
            <a:extLst>
              <a:ext uri="{FF2B5EF4-FFF2-40B4-BE49-F238E27FC236}">
                <a16:creationId xmlns:a16="http://schemas.microsoft.com/office/drawing/2014/main" id="{0D91EE8D-2772-F044-894D-EF041D754392}"/>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517115">
            <a:off x="4518087" y="7727206"/>
            <a:ext cx="3114863" cy="228942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A915A8C-DED4-E0B9-D37E-2123F338AEA0}"/>
              </a:ext>
            </a:extLst>
          </p:cNvPr>
          <p:cNvSpPr txBox="1"/>
          <p:nvPr/>
        </p:nvSpPr>
        <p:spPr>
          <a:xfrm>
            <a:off x="0" y="7635805"/>
            <a:ext cx="6873874"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FFFF00"/>
                </a:solidFill>
                <a:effectLst/>
                <a:latin typeface="Arial Black" panose="020B0A04020102020204" pitchFamily="34" charset="0"/>
                <a:ea typeface="Calibri" panose="020F0502020204030204" pitchFamily="34" charset="0"/>
                <a:cs typeface="Times New Roman" panose="02020603050405020304" pitchFamily="18" charset="0"/>
              </a:rPr>
              <a:t>Different types of balloons</a:t>
            </a:r>
            <a:endParaRPr kumimoji="0" lang="en-GB" altLang="en-US" sz="600" b="0" i="0" u="none" strike="noStrike" cap="none" normalizeH="0" baseline="0" dirty="0">
              <a:ln>
                <a:noFill/>
              </a:ln>
              <a:solidFill>
                <a:srgbClr val="FFFF00"/>
              </a:solidFill>
              <a:effectLst/>
            </a:endParaRPr>
          </a:p>
        </p:txBody>
      </p:sp>
      <p:pic>
        <p:nvPicPr>
          <p:cNvPr id="5136" name="Picture 16" descr="Star of the Week Pencils | 12 Pencils | Pupil Rewards">
            <a:extLst>
              <a:ext uri="{FF2B5EF4-FFF2-40B4-BE49-F238E27FC236}">
                <a16:creationId xmlns:a16="http://schemas.microsoft.com/office/drawing/2014/main" id="{AB100925-8899-4A6D-7081-E0E926F2B43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8808" b="62840"/>
          <a:stretch/>
        </p:blipFill>
        <p:spPr bwMode="auto">
          <a:xfrm rot="5400000">
            <a:off x="3505299" y="4218423"/>
            <a:ext cx="3922469" cy="23093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AE1A17E-3F7A-3D7A-3434-E8DFE9C5AFDA}"/>
              </a:ext>
            </a:extLst>
          </p:cNvPr>
          <p:cNvSpPr txBox="1"/>
          <p:nvPr/>
        </p:nvSpPr>
        <p:spPr>
          <a:xfrm>
            <a:off x="3994484" y="2710270"/>
            <a:ext cx="2855580"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FFFF00"/>
                </a:solidFill>
                <a:effectLst/>
                <a:latin typeface="Arial Black" panose="020B0A04020102020204" pitchFamily="34" charset="0"/>
                <a:ea typeface="Calibri" panose="020F0502020204030204" pitchFamily="34" charset="0"/>
                <a:cs typeface="Arial" panose="020B0604020202020204" pitchFamily="34" charset="0"/>
              </a:rPr>
              <a:t>Star of the Week pencil</a:t>
            </a:r>
            <a:endParaRPr kumimoji="0" lang="en-GB" altLang="en-US" sz="700" b="0" i="0" u="none" strike="noStrike" cap="none" normalizeH="0" baseline="0" dirty="0">
              <a:ln>
                <a:noFill/>
              </a:ln>
              <a:solidFill>
                <a:srgbClr val="FFFF00"/>
              </a:solidFill>
              <a:effectLst/>
            </a:endParaRPr>
          </a:p>
        </p:txBody>
      </p:sp>
      <p:sp>
        <p:nvSpPr>
          <p:cNvPr id="17" name="TextBox 16">
            <a:extLst>
              <a:ext uri="{FF2B5EF4-FFF2-40B4-BE49-F238E27FC236}">
                <a16:creationId xmlns:a16="http://schemas.microsoft.com/office/drawing/2014/main" id="{D4681B63-5D24-2C65-BF3F-D571955BD112}"/>
              </a:ext>
            </a:extLst>
          </p:cNvPr>
          <p:cNvSpPr txBox="1"/>
          <p:nvPr/>
        </p:nvSpPr>
        <p:spPr>
          <a:xfrm>
            <a:off x="188494" y="145323"/>
            <a:ext cx="6481012" cy="1829876"/>
          </a:xfrm>
          <a:prstGeom prst="rect">
            <a:avLst/>
          </a:prstGeom>
          <a:noFill/>
        </p:spPr>
        <p:txBody>
          <a:bodyPr wrap="square" rtlCol="0">
            <a:prstTxWarp prst="textStop">
              <a:avLst/>
            </a:prstTxWarp>
            <a:spAutoFit/>
          </a:bodyPr>
          <a:lstStyle/>
          <a:p>
            <a:pPr algn="ctr"/>
            <a:r>
              <a:rPr lang="en-GB" sz="5400" b="1" spc="50" dirty="0">
                <a:ln w="38100" cmpd="sng">
                  <a:solidFill>
                    <a:sysClr val="windowText" lastClr="000000"/>
                  </a:solidFill>
                  <a:prstDash val="solid"/>
                </a:ln>
                <a:solidFill>
                  <a:srgbClr val="FFC000"/>
                </a:solidFill>
                <a:effectLst>
                  <a:glow rad="38100">
                    <a:schemeClr val="accent1">
                      <a:alpha val="40000"/>
                    </a:schemeClr>
                  </a:glow>
                  <a:outerShdw blurRad="50800" dist="38100" dir="8100000" algn="tr" rotWithShape="0">
                    <a:prstClr val="black">
                      <a:alpha val="40000"/>
                    </a:prstClr>
                  </a:outerShdw>
                </a:effectLst>
                <a:latin typeface="Impact" panose="020B0806030902050204" pitchFamily="34" charset="0"/>
              </a:rPr>
              <a:t>PRIZES</a:t>
            </a:r>
          </a:p>
        </p:txBody>
      </p:sp>
      <p:sp>
        <p:nvSpPr>
          <p:cNvPr id="19" name="TextBox 18">
            <a:extLst>
              <a:ext uri="{FF2B5EF4-FFF2-40B4-BE49-F238E27FC236}">
                <a16:creationId xmlns:a16="http://schemas.microsoft.com/office/drawing/2014/main" id="{B6FE9591-3C1F-CC38-0953-986A5CCFA405}"/>
              </a:ext>
            </a:extLst>
          </p:cNvPr>
          <p:cNvSpPr txBox="1"/>
          <p:nvPr/>
        </p:nvSpPr>
        <p:spPr>
          <a:xfrm>
            <a:off x="7936" y="5193731"/>
            <a:ext cx="3829762"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FFFF00"/>
                </a:solidFill>
                <a:effectLst/>
                <a:latin typeface="Arial Black" panose="020B0A04020102020204" pitchFamily="34" charset="0"/>
                <a:ea typeface="Calibri" panose="020F0502020204030204" pitchFamily="34" charset="0"/>
                <a:cs typeface="Arial" panose="020B0604020202020204" pitchFamily="34" charset="0"/>
              </a:rPr>
              <a:t>Star of the Week wristband</a:t>
            </a:r>
            <a:r>
              <a:rPr kumimoji="0" lang="en-GB" altLang="en-US" sz="1800" b="0" i="0" u="none" strike="noStrike" cap="none" normalizeH="0" baseline="0" dirty="0">
                <a:ln>
                  <a:noFill/>
                </a:ln>
                <a:solidFill>
                  <a:srgbClr val="FFFF00"/>
                </a:solidFill>
                <a:effectLst/>
                <a:latin typeface="Arial Black" panose="020B0A04020102020204" pitchFamily="34" charset="0"/>
                <a:ea typeface="Calibri" panose="020F0502020204030204" pitchFamily="34" charset="0"/>
                <a:cs typeface="Times New Roman" panose="02020603050405020304" pitchFamily="18" charset="0"/>
              </a:rPr>
              <a:t> </a:t>
            </a:r>
            <a:endParaRPr kumimoji="0" lang="en-GB" altLang="en-US" sz="600" b="0" i="0" u="none" strike="noStrike" cap="none" normalizeH="0" baseline="0" dirty="0">
              <a:ln>
                <a:noFill/>
              </a:ln>
              <a:solidFill>
                <a:srgbClr val="FFFF00"/>
              </a:solidFill>
              <a:effectLst/>
            </a:endParaRPr>
          </a:p>
        </p:txBody>
      </p:sp>
    </p:spTree>
    <p:extLst>
      <p:ext uri="{BB962C8B-B14F-4D97-AF65-F5344CB8AC3E}">
        <p14:creationId xmlns:p14="http://schemas.microsoft.com/office/powerpoint/2010/main" val="131013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dient Photos, Download Free Gradient Stock Photos &amp; HD Images">
            <a:extLst>
              <a:ext uri="{FF2B5EF4-FFF2-40B4-BE49-F238E27FC236}">
                <a16:creationId xmlns:a16="http://schemas.microsoft.com/office/drawing/2014/main" id="{F88817EF-4D04-F4A1-DB23-82BC43EA8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1102" y="1512996"/>
            <a:ext cx="9907972" cy="68819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8328AB0-0EE2-0F6C-9B8F-BB1AA6382B5B}"/>
              </a:ext>
            </a:extLst>
          </p:cNvPr>
          <p:cNvSpPr>
            <a:spLocks noChangeArrowheads="1"/>
          </p:cNvSpPr>
          <p:nvPr/>
        </p:nvSpPr>
        <p:spPr bwMode="auto">
          <a:xfrm>
            <a:off x="-7050506" y="4701879"/>
            <a:ext cx="302037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08343FD1-08E1-68CA-A40C-909E5D475DE3}"/>
              </a:ext>
            </a:extLst>
          </p:cNvPr>
          <p:cNvSpPr txBox="1"/>
          <p:nvPr/>
        </p:nvSpPr>
        <p:spPr>
          <a:xfrm>
            <a:off x="64484" y="3315890"/>
            <a:ext cx="4249871" cy="2749151"/>
          </a:xfrm>
          <a:prstGeom prst="rect">
            <a:avLst/>
          </a:prstGeom>
          <a:noFill/>
        </p:spPr>
        <p:txBody>
          <a:bodyPr wrap="square">
            <a:spAutoFit/>
          </a:bodyPr>
          <a:lstStyle/>
          <a:p>
            <a:pPr>
              <a:lnSpc>
                <a:spcPct val="107000"/>
              </a:lnSpc>
              <a:spcAft>
                <a:spcPts val="800"/>
              </a:spcAft>
            </a:pPr>
            <a:r>
              <a:rPr lang="en-GB" sz="2500" b="1" dirty="0">
                <a:effectLst>
                  <a:glow rad="228600">
                    <a:schemeClr val="bg1">
                      <a:alpha val="40000"/>
                    </a:schemeClr>
                  </a:glow>
                </a:effectLst>
                <a:ea typeface="Calibri" panose="020F0502020204030204" pitchFamily="34" charset="0"/>
                <a:cs typeface="Times New Roman" panose="02020603050405020304" pitchFamily="18" charset="0"/>
              </a:rPr>
              <a:t>Every week, the class who </a:t>
            </a:r>
          </a:p>
          <a:p>
            <a:pPr>
              <a:lnSpc>
                <a:spcPct val="107000"/>
              </a:lnSpc>
              <a:spcAft>
                <a:spcPts val="800"/>
              </a:spcAft>
            </a:pPr>
            <a:r>
              <a:rPr lang="en-GB" sz="2500" b="1" dirty="0">
                <a:effectLst>
                  <a:glow rad="228600">
                    <a:schemeClr val="bg1">
                      <a:alpha val="40000"/>
                    </a:schemeClr>
                  </a:glow>
                </a:effectLst>
                <a:ea typeface="Calibri" panose="020F0502020204030204" pitchFamily="34" charset="0"/>
                <a:cs typeface="Times New Roman" panose="02020603050405020304" pitchFamily="18" charset="0"/>
              </a:rPr>
              <a:t>has the most tickets will have fun playing football (weather permitted) and extra equipment during playtime.</a:t>
            </a:r>
          </a:p>
          <a:p>
            <a:pPr>
              <a:lnSpc>
                <a:spcPct val="107000"/>
              </a:lnSpc>
              <a:spcAft>
                <a:spcPts val="800"/>
              </a:spcAft>
            </a:pPr>
            <a:r>
              <a:rPr lang="en-GB" sz="2500" b="1" dirty="0">
                <a:effectLst>
                  <a:glow rad="228600">
                    <a:schemeClr val="bg1">
                      <a:alpha val="40000"/>
                    </a:schemeClr>
                  </a:glow>
                </a:effectLst>
                <a:ea typeface="Calibri" panose="020F0502020204030204" pitchFamily="34" charset="0"/>
                <a:cs typeface="Times New Roman" panose="02020603050405020304" pitchFamily="18" charset="0"/>
              </a:rPr>
              <a:t> </a:t>
            </a:r>
          </a:p>
        </p:txBody>
      </p:sp>
      <p:grpSp>
        <p:nvGrpSpPr>
          <p:cNvPr id="15" name="Group 14">
            <a:extLst>
              <a:ext uri="{FF2B5EF4-FFF2-40B4-BE49-F238E27FC236}">
                <a16:creationId xmlns:a16="http://schemas.microsoft.com/office/drawing/2014/main" id="{46B67962-3FD3-5484-52B7-AE06C0465F49}"/>
              </a:ext>
            </a:extLst>
          </p:cNvPr>
          <p:cNvGrpSpPr/>
          <p:nvPr/>
        </p:nvGrpSpPr>
        <p:grpSpPr>
          <a:xfrm>
            <a:off x="188494" y="353868"/>
            <a:ext cx="6481012" cy="2678091"/>
            <a:chOff x="188494" y="289700"/>
            <a:chExt cx="6481012" cy="2678091"/>
          </a:xfrm>
        </p:grpSpPr>
        <p:sp>
          <p:nvSpPr>
            <p:cNvPr id="17" name="TextBox 16">
              <a:extLst>
                <a:ext uri="{FF2B5EF4-FFF2-40B4-BE49-F238E27FC236}">
                  <a16:creationId xmlns:a16="http://schemas.microsoft.com/office/drawing/2014/main" id="{D4681B63-5D24-2C65-BF3F-D571955BD112}"/>
                </a:ext>
              </a:extLst>
            </p:cNvPr>
            <p:cNvSpPr txBox="1"/>
            <p:nvPr/>
          </p:nvSpPr>
          <p:spPr>
            <a:xfrm>
              <a:off x="188494" y="289700"/>
              <a:ext cx="6481012" cy="1266383"/>
            </a:xfrm>
            <a:prstGeom prst="rect">
              <a:avLst/>
            </a:prstGeom>
            <a:noFill/>
          </p:spPr>
          <p:txBody>
            <a:bodyPr wrap="square" rtlCol="0">
              <a:prstTxWarp prst="textStop">
                <a:avLst/>
              </a:prstTxWarp>
              <a:spAutoFit/>
            </a:bodyPr>
            <a:lstStyle/>
            <a:p>
              <a:pPr algn="ctr"/>
              <a:r>
                <a:rPr lang="en-GB" sz="5400" b="1" spc="50" dirty="0">
                  <a:ln w="38100" cmpd="sng">
                    <a:solidFill>
                      <a:sysClr val="windowText" lastClr="000000"/>
                    </a:solidFill>
                    <a:prstDash val="solid"/>
                  </a:ln>
                  <a:solidFill>
                    <a:srgbClr val="FFC000"/>
                  </a:solidFill>
                  <a:effectLst>
                    <a:glow rad="38100">
                      <a:schemeClr val="accent1">
                        <a:alpha val="40000"/>
                      </a:schemeClr>
                    </a:glow>
                    <a:outerShdw blurRad="50800" dist="38100" dir="8100000" algn="tr" rotWithShape="0">
                      <a:prstClr val="black">
                        <a:alpha val="40000"/>
                      </a:prstClr>
                    </a:outerShdw>
                  </a:effectLst>
                  <a:latin typeface="Impact" panose="020B0806030902050204" pitchFamily="34" charset="0"/>
                </a:rPr>
                <a:t>MORE EXCITING</a:t>
              </a:r>
            </a:p>
          </p:txBody>
        </p:sp>
        <p:sp>
          <p:nvSpPr>
            <p:cNvPr id="13" name="TextBox 12">
              <a:extLst>
                <a:ext uri="{FF2B5EF4-FFF2-40B4-BE49-F238E27FC236}">
                  <a16:creationId xmlns:a16="http://schemas.microsoft.com/office/drawing/2014/main" id="{4CEB5DFB-188E-BE61-E928-36E2ADAF048D}"/>
                </a:ext>
              </a:extLst>
            </p:cNvPr>
            <p:cNvSpPr txBox="1"/>
            <p:nvPr/>
          </p:nvSpPr>
          <p:spPr>
            <a:xfrm>
              <a:off x="1136984" y="1701407"/>
              <a:ext cx="4584032" cy="1266384"/>
            </a:xfrm>
            <a:prstGeom prst="rect">
              <a:avLst/>
            </a:prstGeom>
            <a:noFill/>
          </p:spPr>
          <p:txBody>
            <a:bodyPr wrap="square" rtlCol="0">
              <a:prstTxWarp prst="textStop">
                <a:avLst/>
              </a:prstTxWarp>
              <a:spAutoFit/>
            </a:bodyPr>
            <a:lstStyle/>
            <a:p>
              <a:pPr algn="ctr"/>
              <a:r>
                <a:rPr lang="en-GB" sz="5400" b="1" spc="50" dirty="0">
                  <a:ln w="38100" cmpd="sng">
                    <a:solidFill>
                      <a:sysClr val="windowText" lastClr="000000"/>
                    </a:solidFill>
                    <a:prstDash val="solid"/>
                  </a:ln>
                  <a:solidFill>
                    <a:srgbClr val="FFC000"/>
                  </a:solidFill>
                  <a:effectLst>
                    <a:glow rad="38100">
                      <a:schemeClr val="accent1">
                        <a:alpha val="40000"/>
                      </a:schemeClr>
                    </a:glow>
                    <a:outerShdw blurRad="50800" dist="38100" dir="8100000" algn="tr" rotWithShape="0">
                      <a:prstClr val="black">
                        <a:alpha val="40000"/>
                      </a:prstClr>
                    </a:outerShdw>
                  </a:effectLst>
                  <a:latin typeface="Impact" panose="020B0806030902050204" pitchFamily="34" charset="0"/>
                </a:rPr>
                <a:t>PRIZES</a:t>
              </a:r>
            </a:p>
          </p:txBody>
        </p:sp>
      </p:grpSp>
      <p:pic>
        <p:nvPicPr>
          <p:cNvPr id="6146" name="Picture 2" descr="Free Popcorn Clipart Pictures - Clipartix">
            <a:extLst>
              <a:ext uri="{FF2B5EF4-FFF2-40B4-BE49-F238E27FC236}">
                <a16:creationId xmlns:a16="http://schemas.microsoft.com/office/drawing/2014/main" id="{54DE8986-3B3C-27C9-D8FE-A1E23BD84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349" y="6825218"/>
            <a:ext cx="2700667" cy="33030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range Juice Clip Art at Clker.com - vector clip art online, royalty free &amp;  public domain">
            <a:extLst>
              <a:ext uri="{FF2B5EF4-FFF2-40B4-BE49-F238E27FC236}">
                <a16:creationId xmlns:a16="http://schemas.microsoft.com/office/drawing/2014/main" id="{BB134C27-7032-996B-B291-EE054181E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65" y="7559984"/>
            <a:ext cx="2121138" cy="216442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occer Goal Clipart Illustrations, Royalty-Free Vector Graphics &amp; Clip Art  - iStock">
            <a:extLst>
              <a:ext uri="{FF2B5EF4-FFF2-40B4-BE49-F238E27FC236}">
                <a16:creationId xmlns:a16="http://schemas.microsoft.com/office/drawing/2014/main" id="{CE4CACA8-073C-4395-14B3-92EC356BE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799" y="3365526"/>
            <a:ext cx="2662017" cy="231492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BC2F084-11BC-5AE6-C783-D0C4D05034D9}"/>
              </a:ext>
            </a:extLst>
          </p:cNvPr>
          <p:cNvSpPr txBox="1"/>
          <p:nvPr/>
        </p:nvSpPr>
        <p:spPr>
          <a:xfrm>
            <a:off x="64484" y="5727311"/>
            <a:ext cx="6793516" cy="1785810"/>
          </a:xfrm>
          <a:prstGeom prst="rect">
            <a:avLst/>
          </a:prstGeom>
          <a:noFill/>
        </p:spPr>
        <p:txBody>
          <a:bodyPr wrap="square">
            <a:spAutoFit/>
          </a:bodyPr>
          <a:lstStyle/>
          <a:p>
            <a:pPr>
              <a:lnSpc>
                <a:spcPct val="107000"/>
              </a:lnSpc>
              <a:spcAft>
                <a:spcPts val="800"/>
              </a:spcAft>
            </a:pPr>
            <a:r>
              <a:rPr lang="en-GB" sz="2600" b="1" dirty="0">
                <a:effectLst>
                  <a:glow rad="228600">
                    <a:schemeClr val="bg1">
                      <a:alpha val="40000"/>
                    </a:schemeClr>
                  </a:glow>
                </a:effectLst>
                <a:ea typeface="Calibri" panose="020F0502020204030204" pitchFamily="34" charset="0"/>
                <a:cs typeface="Times New Roman" panose="02020603050405020304" pitchFamily="18" charset="0"/>
              </a:rPr>
              <a:t>At the end of each term, the Rainbow Reward will be given to the year group who has the  most tickets will enjoy Cinema Experience with popcorn and drink! Sounds cool right?</a:t>
            </a:r>
          </a:p>
        </p:txBody>
      </p:sp>
    </p:spTree>
    <p:extLst>
      <p:ext uri="{BB962C8B-B14F-4D97-AF65-F5344CB8AC3E}">
        <p14:creationId xmlns:p14="http://schemas.microsoft.com/office/powerpoint/2010/main" val="389180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dient Photos, Download Free Gradient Stock Photos &amp; HD Images">
            <a:extLst>
              <a:ext uri="{FF2B5EF4-FFF2-40B4-BE49-F238E27FC236}">
                <a16:creationId xmlns:a16="http://schemas.microsoft.com/office/drawing/2014/main" id="{F88817EF-4D04-F4A1-DB23-82BC43EA8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1102" y="1512996"/>
            <a:ext cx="9907972" cy="68819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8328AB0-0EE2-0F6C-9B8F-BB1AA6382B5B}"/>
              </a:ext>
            </a:extLst>
          </p:cNvPr>
          <p:cNvSpPr>
            <a:spLocks noChangeArrowheads="1"/>
          </p:cNvSpPr>
          <p:nvPr/>
        </p:nvSpPr>
        <p:spPr bwMode="auto">
          <a:xfrm>
            <a:off x="-7050506" y="4701879"/>
            <a:ext cx="302037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C7063F3A-E154-8046-9944-BBB680059559}"/>
              </a:ext>
            </a:extLst>
          </p:cNvPr>
          <p:cNvSpPr txBox="1"/>
          <p:nvPr/>
        </p:nvSpPr>
        <p:spPr>
          <a:xfrm>
            <a:off x="607595" y="1529743"/>
            <a:ext cx="5642810" cy="6846513"/>
          </a:xfrm>
          <a:prstGeom prst="rect">
            <a:avLst/>
          </a:prstGeom>
          <a:noFill/>
        </p:spPr>
        <p:txBody>
          <a:bodyPr wrap="square">
            <a:prstTxWarp prst="textFadeUp">
              <a:avLst>
                <a:gd name="adj" fmla="val 23607"/>
              </a:avLst>
            </a:prstTxWarp>
            <a:spAutoFit/>
          </a:bodyPr>
          <a:lstStyle/>
          <a:p>
            <a:pPr algn="ctr">
              <a:lnSpc>
                <a:spcPct val="107000"/>
              </a:lnSpc>
              <a:spcAft>
                <a:spcPts val="800"/>
              </a:spcAft>
            </a:pPr>
            <a:r>
              <a:rPr lang="en-GB" sz="8000" dirty="0">
                <a:ln w="28575">
                  <a:solidFill>
                    <a:schemeClr val="tx1"/>
                  </a:solidFill>
                </a:ln>
                <a:solidFill>
                  <a:srgbClr val="FFFF00"/>
                </a:solidFill>
                <a:effectLst/>
                <a:latin typeface="Impact" panose="020B0806030902050204" pitchFamily="34" charset="0"/>
                <a:ea typeface="Calibri" panose="020F0502020204030204" pitchFamily="34" charset="0"/>
                <a:cs typeface="Arial" panose="020B0604020202020204" pitchFamily="34" charset="0"/>
              </a:rPr>
              <a:t>IT’S TIME TO SHINE! ITS TIME TO BE A LUNCHTIME SUPERSTAR!</a:t>
            </a:r>
            <a:endParaRPr lang="en-GB" sz="8000" dirty="0">
              <a:ln w="28575">
                <a:solidFill>
                  <a:schemeClr val="tx1"/>
                </a:solidFill>
              </a:ln>
              <a:solidFill>
                <a:srgbClr val="FFFF00"/>
              </a:solidFill>
              <a:effectLst/>
              <a:latin typeface="Impact" panose="020B080603090205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7668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347</Words>
  <Application>Microsoft Office PowerPoint</Application>
  <PresentationFormat>A4 Paper (210x297 mm)</PresentationFormat>
  <Paragraphs>47</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Black</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Sapkota</dc:creator>
  <cp:lastModifiedBy>Govinda Sapkota</cp:lastModifiedBy>
  <cp:revision>9</cp:revision>
  <dcterms:created xsi:type="dcterms:W3CDTF">2023-02-01T20:03:14Z</dcterms:created>
  <dcterms:modified xsi:type="dcterms:W3CDTF">2023-02-04T11:26:44Z</dcterms:modified>
</cp:coreProperties>
</file>