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2" r:id="rId16"/>
  </p:sldIdLst>
  <p:sldSz cx="9144000" cy="5143500" type="screen16x9"/>
  <p:notesSz cx="6858000" cy="9144000"/>
  <p:embeddedFontLst>
    <p:embeddedFont>
      <p:font typeface="Comic Sans MS" panose="030F0702030302020204" pitchFamily="66" charset="0"/>
      <p:regular r:id="rId18"/>
      <p:bold r:id="rId19"/>
      <p:italic r:id="rId20"/>
      <p:boldItalic r:id="rId21"/>
    </p:embeddedFont>
    <p:embeddedFont>
      <p:font typeface="Sigmar One" panose="020B0604020202020204" charset="0"/>
      <p:regular r:id="rId22"/>
    </p:embeddedFont>
    <p:embeddedFont>
      <p:font typeface="Tahoma" panose="020B0604030504040204" pitchFamily="34" charset="0"/>
      <p:regular r:id="rId23"/>
      <p:bold r:id="rId24"/>
    </p:embeddedFont>
    <p:embeddedFont>
      <p:font typeface="Trebuchet MS" panose="020B0603020202020204" pitchFamily="3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
      <p:font typeface="Patrick Hand" panose="020B0604020202020204" charset="0"/>
      <p:regular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B0F5A2B-5EDE-456A-A6E1-2134F9EDA543}">
  <a:tblStyle styleId="{EB0F5A2B-5EDE-456A-A6E1-2134F9EDA54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3" d="100"/>
          <a:sy n="143" d="100"/>
        </p:scale>
        <p:origin x="684"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21" Type="http://schemas.openxmlformats.org/officeDocument/2006/relationships/font" Target="fonts/font4.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1accd2f4d24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1accd2f4d2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10bbd1ac991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10bbd1ac991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10bbd1ac991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10bbd1ac991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f8183eb829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f8183eb829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f8183eb82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f8183eb82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31f93f4471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31f93f4471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31c631dea7e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31c631dea7e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2e6b4d331fa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2e6b4d331fa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2e6b4d331fa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2e6b4d331fa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1d2e62573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1d2e62573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31c631dea7e_1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g31c631dea7e_1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1079a43cbb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1079a43cbb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2e6b4d331fa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g2e6b4d331fa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25a3e95c413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8" name="Google Shape;258;g25a3e95c413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1accd2f4d24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1accd2f4d24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rtl="0">
              <a:lnSpc>
                <a:spcPct val="90000"/>
              </a:lnSpc>
              <a:spcBef>
                <a:spcPts val="0"/>
              </a:spcBef>
              <a:spcAft>
                <a:spcPts val="0"/>
              </a:spcAft>
              <a:buClr>
                <a:schemeClr val="dk1"/>
              </a:buClr>
              <a:buSzPts val="1400"/>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a:endParaRPr/>
          </a:p>
        </p:txBody>
      </p:sp>
      <p:sp>
        <p:nvSpPr>
          <p:cNvPr id="52" name="Google Shape;52;p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53" name="Google Shape;53;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sz="1100"/>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54" name="Google Shape;54;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lnSpc>
                <a:spcPct val="100000"/>
              </a:lnSpc>
              <a:spcBef>
                <a:spcPts val="0"/>
              </a:spcBef>
              <a:spcAft>
                <a:spcPts val="0"/>
              </a:spcAft>
              <a:buSzPts val="1100"/>
              <a:buNone/>
              <a:defRPr sz="1100"/>
            </a:lvl1pPr>
            <a:lvl2pPr lvl="1" algn="l" rtl="0">
              <a:lnSpc>
                <a:spcPct val="100000"/>
              </a:lnSpc>
              <a:spcBef>
                <a:spcPts val="0"/>
              </a:spcBef>
              <a:spcAft>
                <a:spcPts val="0"/>
              </a:spcAft>
              <a:buSzPts val="1100"/>
              <a:buNone/>
              <a:defRPr sz="1100"/>
            </a:lvl2pPr>
            <a:lvl3pPr lvl="2" algn="l" rtl="0">
              <a:lnSpc>
                <a:spcPct val="100000"/>
              </a:lnSpc>
              <a:spcBef>
                <a:spcPts val="0"/>
              </a:spcBef>
              <a:spcAft>
                <a:spcPts val="0"/>
              </a:spcAft>
              <a:buSzPts val="1100"/>
              <a:buNone/>
              <a:defRPr sz="1100"/>
            </a:lvl3pPr>
            <a:lvl4pPr lvl="3" algn="l" rtl="0">
              <a:lnSpc>
                <a:spcPct val="100000"/>
              </a:lnSpc>
              <a:spcBef>
                <a:spcPts val="0"/>
              </a:spcBef>
              <a:spcAft>
                <a:spcPts val="0"/>
              </a:spcAft>
              <a:buSzPts val="1100"/>
              <a:buNone/>
              <a:defRPr sz="1100"/>
            </a:lvl4pPr>
            <a:lvl5pPr lvl="4" algn="l" rtl="0">
              <a:lnSpc>
                <a:spcPct val="100000"/>
              </a:lnSpc>
              <a:spcBef>
                <a:spcPts val="0"/>
              </a:spcBef>
              <a:spcAft>
                <a:spcPts val="0"/>
              </a:spcAft>
              <a:buSzPts val="1100"/>
              <a:buNone/>
              <a:defRPr sz="1100"/>
            </a:lvl5pPr>
            <a:lvl6pPr lvl="5" algn="l" rtl="0">
              <a:lnSpc>
                <a:spcPct val="100000"/>
              </a:lnSpc>
              <a:spcBef>
                <a:spcPts val="0"/>
              </a:spcBef>
              <a:spcAft>
                <a:spcPts val="0"/>
              </a:spcAft>
              <a:buSzPts val="1100"/>
              <a:buNone/>
              <a:defRPr sz="1100"/>
            </a:lvl6pPr>
            <a:lvl7pPr lvl="6" algn="l" rtl="0">
              <a:lnSpc>
                <a:spcPct val="100000"/>
              </a:lnSpc>
              <a:spcBef>
                <a:spcPts val="0"/>
              </a:spcBef>
              <a:spcAft>
                <a:spcPts val="0"/>
              </a:spcAft>
              <a:buSzPts val="1100"/>
              <a:buNone/>
              <a:defRPr sz="1100"/>
            </a:lvl7pPr>
            <a:lvl8pPr lvl="7" algn="l" rtl="0">
              <a:lnSpc>
                <a:spcPct val="100000"/>
              </a:lnSpc>
              <a:spcBef>
                <a:spcPts val="0"/>
              </a:spcBef>
              <a:spcAft>
                <a:spcPts val="0"/>
              </a:spcAft>
              <a:buSzPts val="1100"/>
              <a:buNone/>
              <a:defRPr sz="1100"/>
            </a:lvl8pPr>
            <a:lvl9pPr lvl="8" algn="l" rtl="0">
              <a:lnSpc>
                <a:spcPct val="100000"/>
              </a:lnSpc>
              <a:spcBef>
                <a:spcPts val="0"/>
              </a:spcBef>
              <a:spcAft>
                <a:spcPts val="0"/>
              </a:spcAft>
              <a:buSzPts val="1100"/>
              <a:buNone/>
              <a:defRPr sz="1100"/>
            </a:lvl9pPr>
          </a:lstStyle>
          <a:p>
            <a:endParaRPr/>
          </a:p>
        </p:txBody>
      </p:sp>
      <p:sp>
        <p:nvSpPr>
          <p:cNvPr id="55" name="Google Shape;55;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gif"/><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8.png"/><Relationship Id="rId7" Type="http://schemas.openxmlformats.org/officeDocument/2006/relationships/image" Target="../media/image20.jpg"/><Relationship Id="rId12" Type="http://schemas.openxmlformats.org/officeDocument/2006/relationships/image" Target="../media/image25.jp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9.jpg"/><Relationship Id="rId11" Type="http://schemas.openxmlformats.org/officeDocument/2006/relationships/image" Target="../media/image24.jpg"/><Relationship Id="rId5" Type="http://schemas.openxmlformats.org/officeDocument/2006/relationships/image" Target="../media/image18.jpg"/><Relationship Id="rId10" Type="http://schemas.openxmlformats.org/officeDocument/2006/relationships/image" Target="../media/image23.png"/><Relationship Id="rId4" Type="http://schemas.openxmlformats.org/officeDocument/2006/relationships/image" Target="../media/image17.jpg"/><Relationship Id="rId9"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6.jp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28.jp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hyperlink" Target="https://www.google.com/search?q=wear+your+sealbelt+song&amp;rlz=1C1GCEA_enGB1044GB1046&amp;oq=wear+your+sealbelt+song&amp;gs_lcrp=EgZjaHJvbWUyBggAEEUYOTIICAEQABgWGB4yDQgCEAAYhgMYgAQYigUyDQgDEAAYhgMYgAQYigUyBwgEEAAY7wUyBwgFEAAY7wUyCggGEAAYgAQYogTSAQg0Njg4ajBqN6gCALACAA&amp;sourceid=chrome&amp;ie=UTF-8&amp;safe=active&amp;ssui=on#fpstate=ive&amp;vld=cid:aa873e7f,vid:NwwdYWPu4n0,st:0"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107" name="Google Shape;107;p2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108" name="Google Shape;108;p26"/>
          <p:cNvPicPr preferRelativeResize="0"/>
          <p:nvPr/>
        </p:nvPicPr>
        <p:blipFill>
          <a:blip r:embed="rId3">
            <a:alphaModFix/>
          </a:blip>
          <a:stretch>
            <a:fillRect/>
          </a:stretch>
        </p:blipFill>
        <p:spPr>
          <a:xfrm>
            <a:off x="102588" y="86000"/>
            <a:ext cx="8938816" cy="5028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27"/>
          <p:cNvPicPr preferRelativeResize="0"/>
          <p:nvPr/>
        </p:nvPicPr>
        <p:blipFill>
          <a:blip r:embed="rId3">
            <a:alphaModFix/>
          </a:blip>
          <a:stretch>
            <a:fillRect/>
          </a:stretch>
        </p:blipFill>
        <p:spPr>
          <a:xfrm>
            <a:off x="152400" y="152400"/>
            <a:ext cx="8733750" cy="49127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28"/>
          <p:cNvPicPr preferRelativeResize="0"/>
          <p:nvPr/>
        </p:nvPicPr>
        <p:blipFill>
          <a:blip r:embed="rId3">
            <a:alphaModFix/>
          </a:blip>
          <a:stretch>
            <a:fillRect/>
          </a:stretch>
        </p:blipFill>
        <p:spPr>
          <a:xfrm>
            <a:off x="152400" y="152400"/>
            <a:ext cx="8769125" cy="49326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29"/>
          <p:cNvPicPr preferRelativeResize="0"/>
          <p:nvPr/>
        </p:nvPicPr>
        <p:blipFill>
          <a:blip r:embed="rId3">
            <a:alphaModFix/>
          </a:blip>
          <a:stretch>
            <a:fillRect/>
          </a:stretch>
        </p:blipFill>
        <p:spPr>
          <a:xfrm>
            <a:off x="374975" y="210925"/>
            <a:ext cx="8468725" cy="47636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7"/>
        <p:cNvGrpSpPr/>
        <p:nvPr/>
      </p:nvGrpSpPr>
      <p:grpSpPr>
        <a:xfrm>
          <a:off x="0" y="0"/>
          <a:ext cx="0" cy="0"/>
          <a:chOff x="0" y="0"/>
          <a:chExt cx="0" cy="0"/>
        </a:xfrm>
      </p:grpSpPr>
      <p:pic>
        <p:nvPicPr>
          <p:cNvPr id="128" name="Google Shape;128;p30" descr="Royalty-Free photo: Christmas tree illustration | PickPik"/>
          <p:cNvPicPr preferRelativeResize="0"/>
          <p:nvPr/>
        </p:nvPicPr>
        <p:blipFill>
          <a:blip r:embed="rId3">
            <a:alphaModFix/>
          </a:blip>
          <a:stretch>
            <a:fillRect/>
          </a:stretch>
        </p:blipFill>
        <p:spPr>
          <a:xfrm>
            <a:off x="0" y="-339875"/>
            <a:ext cx="9144000" cy="5596675"/>
          </a:xfrm>
          <a:prstGeom prst="rect">
            <a:avLst/>
          </a:prstGeom>
          <a:noFill/>
          <a:ln>
            <a:noFill/>
          </a:ln>
        </p:spPr>
      </p:pic>
      <p:pic>
        <p:nvPicPr>
          <p:cNvPr id="129" name="Google Shape;129;p30"/>
          <p:cNvPicPr preferRelativeResize="0"/>
          <p:nvPr/>
        </p:nvPicPr>
        <p:blipFill>
          <a:blip r:embed="rId4">
            <a:alphaModFix/>
          </a:blip>
          <a:stretch>
            <a:fillRect/>
          </a:stretch>
        </p:blipFill>
        <p:spPr>
          <a:xfrm rot="2516260">
            <a:off x="3932837" y="335401"/>
            <a:ext cx="1419075" cy="1497522"/>
          </a:xfrm>
          <a:prstGeom prst="rect">
            <a:avLst/>
          </a:prstGeom>
          <a:noFill/>
          <a:ln>
            <a:noFill/>
          </a:ln>
        </p:spPr>
      </p:pic>
      <p:sp>
        <p:nvSpPr>
          <p:cNvPr id="130" name="Google Shape;130;p30"/>
          <p:cNvSpPr/>
          <p:nvPr/>
        </p:nvSpPr>
        <p:spPr>
          <a:xfrm>
            <a:off x="140750" y="929550"/>
            <a:ext cx="2716200" cy="3347100"/>
          </a:xfrm>
          <a:prstGeom prst="roundRect">
            <a:avLst>
              <a:gd name="adj" fmla="val 16667"/>
            </a:avLst>
          </a:prstGeom>
          <a:solidFill>
            <a:srgbClr val="6AA84F"/>
          </a:solid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0"/>
              </a:spcAft>
              <a:buClr>
                <a:schemeClr val="dk1"/>
              </a:buClr>
              <a:buSzPts val="1100"/>
              <a:buFont typeface="Arial"/>
              <a:buNone/>
            </a:pPr>
            <a:r>
              <a:rPr lang="en-GB" sz="1600">
                <a:solidFill>
                  <a:schemeClr val="dk1"/>
                </a:solidFill>
                <a:latin typeface="Times New Roman"/>
                <a:ea typeface="Times New Roman"/>
                <a:cs typeface="Times New Roman"/>
                <a:sym typeface="Times New Roman"/>
              </a:rPr>
              <a:t>Children have been demonstrating the value of integrity by making thoughtful choices that benefit not only themselves but also their peers. For instance, they have been coming up with fair ways to share resources, ensuring everyone in the group can participate in activities.</a:t>
            </a:r>
            <a:endParaRPr sz="1600">
              <a:solidFill>
                <a:schemeClr val="dk1"/>
              </a:solidFill>
              <a:latin typeface="Times New Roman"/>
              <a:ea typeface="Times New Roman"/>
              <a:cs typeface="Times New Roman"/>
              <a:sym typeface="Times New Roman"/>
            </a:endParaRPr>
          </a:p>
        </p:txBody>
      </p:sp>
      <p:sp>
        <p:nvSpPr>
          <p:cNvPr id="131" name="Google Shape;131;p30"/>
          <p:cNvSpPr/>
          <p:nvPr/>
        </p:nvSpPr>
        <p:spPr>
          <a:xfrm>
            <a:off x="3084012" y="1339300"/>
            <a:ext cx="3116700" cy="1566300"/>
          </a:xfrm>
          <a:prstGeom prst="quadArrowCallout">
            <a:avLst>
              <a:gd name="adj1" fmla="val 18515"/>
              <a:gd name="adj2" fmla="val 18515"/>
              <a:gd name="adj3" fmla="val 18515"/>
              <a:gd name="adj4" fmla="val 48123"/>
            </a:avLst>
          </a:prstGeom>
          <a:solidFill>
            <a:srgbClr val="FFD966"/>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GB" sz="2500" b="1">
                <a:solidFill>
                  <a:schemeClr val="dk1"/>
                </a:solidFill>
              </a:rPr>
              <a:t>i</a:t>
            </a:r>
            <a:r>
              <a:rPr lang="en-GB" sz="2600" b="1">
                <a:solidFill>
                  <a:schemeClr val="dk1"/>
                </a:solidFill>
              </a:rPr>
              <a:t>ntegrity </a:t>
            </a:r>
            <a:endParaRPr sz="2600" b="1">
              <a:solidFill>
                <a:schemeClr val="dk1"/>
              </a:solidFill>
            </a:endParaRPr>
          </a:p>
        </p:txBody>
      </p:sp>
      <p:pic>
        <p:nvPicPr>
          <p:cNvPr id="132" name="Google Shape;132;p30"/>
          <p:cNvPicPr preferRelativeResize="0"/>
          <p:nvPr/>
        </p:nvPicPr>
        <p:blipFill>
          <a:blip r:embed="rId5">
            <a:alphaModFix/>
          </a:blip>
          <a:stretch>
            <a:fillRect/>
          </a:stretch>
        </p:blipFill>
        <p:spPr>
          <a:xfrm>
            <a:off x="140750" y="53725"/>
            <a:ext cx="982475" cy="1092250"/>
          </a:xfrm>
          <a:prstGeom prst="rect">
            <a:avLst/>
          </a:prstGeom>
          <a:noFill/>
          <a:ln>
            <a:noFill/>
          </a:ln>
          <a:effectLst>
            <a:outerShdw blurRad="42863" dist="19050" dir="5400000" algn="bl" rotWithShape="0">
              <a:srgbClr val="000000">
                <a:alpha val="19000"/>
              </a:srgbClr>
            </a:outerShdw>
          </a:effectLst>
        </p:spPr>
      </p:pic>
      <p:pic>
        <p:nvPicPr>
          <p:cNvPr id="133" name="Google Shape;133;p30"/>
          <p:cNvPicPr preferRelativeResize="0"/>
          <p:nvPr/>
        </p:nvPicPr>
        <p:blipFill>
          <a:blip r:embed="rId6">
            <a:alphaModFix/>
          </a:blip>
          <a:stretch>
            <a:fillRect/>
          </a:stretch>
        </p:blipFill>
        <p:spPr>
          <a:xfrm>
            <a:off x="7621900" y="4276712"/>
            <a:ext cx="1398175" cy="683038"/>
          </a:xfrm>
          <a:prstGeom prst="rect">
            <a:avLst/>
          </a:prstGeom>
          <a:noFill/>
          <a:ln w="38100" cap="flat" cmpd="sng">
            <a:solidFill>
              <a:srgbClr val="FFFF00"/>
            </a:solidFill>
            <a:prstDash val="solid"/>
            <a:round/>
            <a:headEnd type="none" w="sm" len="sm"/>
            <a:tailEnd type="none" w="sm" len="sm"/>
          </a:ln>
        </p:spPr>
      </p:pic>
      <p:sp>
        <p:nvSpPr>
          <p:cNvPr id="134" name="Google Shape;134;p30"/>
          <p:cNvSpPr/>
          <p:nvPr/>
        </p:nvSpPr>
        <p:spPr>
          <a:xfrm>
            <a:off x="6243575" y="260275"/>
            <a:ext cx="2716200" cy="2979600"/>
          </a:xfrm>
          <a:prstGeom prst="roundRect">
            <a:avLst>
              <a:gd name="adj" fmla="val 16667"/>
            </a:avLst>
          </a:prstGeom>
          <a:solidFill>
            <a:srgbClr val="6AA84F"/>
          </a:solid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0"/>
              </a:spcAft>
              <a:buClr>
                <a:schemeClr val="dk1"/>
              </a:buClr>
              <a:buSzPts val="1100"/>
              <a:buFont typeface="Arial"/>
              <a:buNone/>
            </a:pPr>
            <a:r>
              <a:rPr lang="en-GB" sz="1600">
                <a:solidFill>
                  <a:schemeClr val="dk1"/>
                </a:solidFill>
                <a:latin typeface="Times New Roman"/>
                <a:ea typeface="Times New Roman"/>
                <a:cs typeface="Times New Roman"/>
                <a:sym typeface="Times New Roman"/>
              </a:rPr>
              <a:t>They are also becoming more independent in doing the right thing without being prompted. This includes following classroom rules and kindly reminding their friends to do the same, showing a strong sense of responsibility.</a:t>
            </a:r>
            <a:endParaRPr sz="1600">
              <a:solidFill>
                <a:schemeClr val="dk1"/>
              </a:solidFill>
              <a:latin typeface="Times New Roman"/>
              <a:ea typeface="Times New Roman"/>
              <a:cs typeface="Times New Roman"/>
              <a:sym typeface="Times New Roman"/>
            </a:endParaRPr>
          </a:p>
        </p:txBody>
      </p:sp>
      <p:sp>
        <p:nvSpPr>
          <p:cNvPr id="135" name="Google Shape;135;p30"/>
          <p:cNvSpPr/>
          <p:nvPr/>
        </p:nvSpPr>
        <p:spPr>
          <a:xfrm rot="217410">
            <a:off x="2596461" y="2982880"/>
            <a:ext cx="5045887" cy="2388890"/>
          </a:xfrm>
          <a:prstGeom prst="horizontalScroll">
            <a:avLst>
              <a:gd name="adj" fmla="val 12500"/>
            </a:avLst>
          </a:prstGeom>
          <a:solidFill>
            <a:srgbClr val="6AA84F"/>
          </a:solid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0"/>
              </a:spcAft>
              <a:buClr>
                <a:schemeClr val="dk1"/>
              </a:buClr>
              <a:buSzPts val="1100"/>
              <a:buFont typeface="Arial"/>
              <a:buNone/>
            </a:pPr>
            <a:r>
              <a:rPr lang="en-GB">
                <a:solidFill>
                  <a:schemeClr val="dk1"/>
                </a:solidFill>
                <a:latin typeface="Times New Roman"/>
                <a:ea typeface="Times New Roman"/>
                <a:cs typeface="Times New Roman"/>
                <a:sym typeface="Times New Roman"/>
              </a:rPr>
              <a:t>Teachers have observed acts of kindness and empathy, with children supporting their friends, cheering them up when they’re upset, and working collectively.</a:t>
            </a:r>
            <a:endParaRPr>
              <a:solidFill>
                <a:schemeClr val="dk1"/>
              </a:solidFill>
              <a:latin typeface="Times New Roman"/>
              <a:ea typeface="Times New Roman"/>
              <a:cs typeface="Times New Roman"/>
              <a:sym typeface="Times New Roman"/>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latin typeface="Times New Roman"/>
                <a:ea typeface="Times New Roman"/>
                <a:cs typeface="Times New Roman"/>
                <a:sym typeface="Times New Roman"/>
              </a:rPr>
              <a:t>For the Christmas Nativity, the children have shown great commitment, giving their full effort to learning their lines and actively singing the songs. Their dedication and teamwork are a true reflection of our integrity value.</a:t>
            </a:r>
            <a:endParaRPr>
              <a:solidFill>
                <a:schemeClr val="dk1"/>
              </a:solidFill>
              <a:latin typeface="Times New Roman"/>
              <a:ea typeface="Times New Roman"/>
              <a:cs typeface="Times New Roman"/>
              <a:sym typeface="Times New Roman"/>
            </a:endParaRPr>
          </a:p>
        </p:txBody>
      </p:sp>
      <p:pic>
        <p:nvPicPr>
          <p:cNvPr id="136" name="Google Shape;136;p30"/>
          <p:cNvPicPr preferRelativeResize="0"/>
          <p:nvPr/>
        </p:nvPicPr>
        <p:blipFill>
          <a:blip r:embed="rId5">
            <a:alphaModFix/>
          </a:blip>
          <a:stretch>
            <a:fillRect/>
          </a:stretch>
        </p:blipFill>
        <p:spPr>
          <a:xfrm>
            <a:off x="8037600" y="-339875"/>
            <a:ext cx="844575" cy="938950"/>
          </a:xfrm>
          <a:prstGeom prst="rect">
            <a:avLst/>
          </a:prstGeom>
          <a:noFill/>
          <a:ln>
            <a:noFill/>
          </a:ln>
        </p:spPr>
      </p:pic>
      <p:sp>
        <p:nvSpPr>
          <p:cNvPr id="137" name="Google Shape;137;p30"/>
          <p:cNvSpPr txBox="1">
            <a:spLocks noGrp="1"/>
          </p:cNvSpPr>
          <p:nvPr>
            <p:ph type="title"/>
          </p:nvPr>
        </p:nvSpPr>
        <p:spPr>
          <a:xfrm>
            <a:off x="760800" y="-221300"/>
            <a:ext cx="8383200" cy="572700"/>
          </a:xfrm>
          <a:prstGeom prst="rect">
            <a:avLst/>
          </a:prstGeom>
          <a:ln w="9525" cap="flat" cmpd="sng">
            <a:solidFill>
              <a:srgbClr val="6AA84F"/>
            </a:solidFill>
            <a:prstDash val="solid"/>
            <a:round/>
            <a:headEnd type="none" w="sm" len="sm"/>
            <a:tailEnd type="none" w="sm" len="sm"/>
          </a:ln>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sz="2244" b="1"/>
              <a:t>Reception have displayed the value of Integrity and the skill of leadership in the following ways</a:t>
            </a:r>
            <a:r>
              <a:rPr lang="en-GB" b="1"/>
              <a:t>:</a:t>
            </a:r>
            <a:endParaRPr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41"/>
        <p:cNvGrpSpPr/>
        <p:nvPr/>
      </p:nvGrpSpPr>
      <p:grpSpPr>
        <a:xfrm>
          <a:off x="0" y="0"/>
          <a:ext cx="0" cy="0"/>
          <a:chOff x="0" y="0"/>
          <a:chExt cx="0" cy="0"/>
        </a:xfrm>
      </p:grpSpPr>
      <p:sp>
        <p:nvSpPr>
          <p:cNvPr id="142" name="Google Shape;142;p31"/>
          <p:cNvSpPr/>
          <p:nvPr/>
        </p:nvSpPr>
        <p:spPr>
          <a:xfrm rot="-7659098">
            <a:off x="3559091" y="2207601"/>
            <a:ext cx="290247" cy="858559"/>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31"/>
          <p:cNvSpPr/>
          <p:nvPr/>
        </p:nvSpPr>
        <p:spPr>
          <a:xfrm rot="7951718">
            <a:off x="5235709" y="2413700"/>
            <a:ext cx="290254" cy="858417"/>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31"/>
          <p:cNvSpPr/>
          <p:nvPr/>
        </p:nvSpPr>
        <p:spPr>
          <a:xfrm rot="3864870">
            <a:off x="5451677" y="891604"/>
            <a:ext cx="290374" cy="858518"/>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31"/>
          <p:cNvSpPr/>
          <p:nvPr/>
        </p:nvSpPr>
        <p:spPr>
          <a:xfrm rot="-4263561">
            <a:off x="3559128" y="1803904"/>
            <a:ext cx="290214" cy="858689"/>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31"/>
          <p:cNvSpPr txBox="1">
            <a:spLocks noGrp="1"/>
          </p:cNvSpPr>
          <p:nvPr>
            <p:ph type="title"/>
          </p:nvPr>
        </p:nvSpPr>
        <p:spPr>
          <a:xfrm>
            <a:off x="184350" y="140800"/>
            <a:ext cx="88758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Year 1</a:t>
            </a:r>
            <a:r>
              <a:rPr lang="en-GB"/>
              <a:t> have displayed the value of Integrity in the following ways:</a:t>
            </a:r>
            <a:endParaRPr/>
          </a:p>
        </p:txBody>
      </p:sp>
      <p:sp>
        <p:nvSpPr>
          <p:cNvPr id="147" name="Google Shape;147;p31"/>
          <p:cNvSpPr txBox="1"/>
          <p:nvPr/>
        </p:nvSpPr>
        <p:spPr>
          <a:xfrm>
            <a:off x="344775" y="1024650"/>
            <a:ext cx="2829600" cy="1739400"/>
          </a:xfrm>
          <a:prstGeom prst="rect">
            <a:avLst/>
          </a:prstGeom>
          <a:solidFill>
            <a:srgbClr val="D9D2E9"/>
          </a:solidFill>
          <a:ln w="38100" cap="flat" cmpd="sng">
            <a:solidFill>
              <a:srgbClr val="9900FF"/>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In Foundation</a:t>
            </a:r>
            <a:r>
              <a:rPr lang="en-GB">
                <a:latin typeface="Patrick Hand"/>
                <a:ea typeface="Patrick Hand"/>
                <a:cs typeface="Patrick Hand"/>
                <a:sym typeface="Patrick Hand"/>
              </a:rPr>
              <a:t> we learned about Guy Fawkes and the gunpowder plot. We compared Guy Fawkes to Rosa Parks to see who showed integrity when fighting for justice. We decided that Integrity was making good choices even when </a:t>
            </a:r>
            <a:r>
              <a:rPr lang="en-GB" u="sng">
                <a:latin typeface="Patrick Hand"/>
                <a:ea typeface="Patrick Hand"/>
                <a:cs typeface="Patrick Hand"/>
                <a:sym typeface="Patrick Hand"/>
              </a:rPr>
              <a:t>leading </a:t>
            </a:r>
            <a:r>
              <a:rPr lang="en-GB">
                <a:latin typeface="Patrick Hand"/>
                <a:ea typeface="Patrick Hand"/>
                <a:cs typeface="Patrick Hand"/>
                <a:sym typeface="Patrick Hand"/>
              </a:rPr>
              <a:t>the fight for justice. </a:t>
            </a:r>
            <a:endParaRPr>
              <a:latin typeface="Patrick Hand"/>
              <a:ea typeface="Patrick Hand"/>
              <a:cs typeface="Patrick Hand"/>
              <a:sym typeface="Patrick Hand"/>
            </a:endParaRPr>
          </a:p>
        </p:txBody>
      </p:sp>
      <p:sp>
        <p:nvSpPr>
          <p:cNvPr id="148" name="Google Shape;148;p31"/>
          <p:cNvSpPr/>
          <p:nvPr/>
        </p:nvSpPr>
        <p:spPr>
          <a:xfrm>
            <a:off x="3468875" y="955075"/>
            <a:ext cx="2355156" cy="2151252"/>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Sigmar One"/>
                <a:ea typeface="Sigmar One"/>
                <a:cs typeface="Sigmar One"/>
                <a:sym typeface="Sigmar One"/>
              </a:rPr>
              <a:t>We celebrate Integrity by …</a:t>
            </a:r>
            <a:endParaRPr>
              <a:latin typeface="Sigmar One"/>
              <a:ea typeface="Sigmar One"/>
              <a:cs typeface="Sigmar One"/>
              <a:sym typeface="Sigmar One"/>
            </a:endParaRPr>
          </a:p>
        </p:txBody>
      </p:sp>
      <p:sp>
        <p:nvSpPr>
          <p:cNvPr id="149" name="Google Shape;149;p31"/>
          <p:cNvSpPr txBox="1"/>
          <p:nvPr/>
        </p:nvSpPr>
        <p:spPr>
          <a:xfrm>
            <a:off x="5800025" y="1240200"/>
            <a:ext cx="2883900" cy="1308300"/>
          </a:xfrm>
          <a:prstGeom prst="rect">
            <a:avLst/>
          </a:prstGeom>
          <a:solidFill>
            <a:srgbClr val="F4CCCC"/>
          </a:solidFill>
          <a:ln w="38100" cap="flat" cmpd="sng">
            <a:solidFill>
              <a:srgbClr val="FF00FF"/>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In Math</a:t>
            </a:r>
            <a:r>
              <a:rPr lang="en-GB">
                <a:latin typeface="Patrick Hand"/>
                <a:ea typeface="Patrick Hand"/>
                <a:cs typeface="Patrick Hand"/>
                <a:sym typeface="Patrick Hand"/>
              </a:rPr>
              <a:t> we showed integrity when working with our partners by making sure we used </a:t>
            </a:r>
            <a:r>
              <a:rPr lang="en-GB" u="sng">
                <a:latin typeface="Patrick Hand"/>
                <a:ea typeface="Patrick Hand"/>
                <a:cs typeface="Patrick Hand"/>
                <a:sym typeface="Patrick Hand"/>
              </a:rPr>
              <a:t>teamwork</a:t>
            </a:r>
            <a:r>
              <a:rPr lang="en-GB">
                <a:latin typeface="Patrick Hand"/>
                <a:ea typeface="Patrick Hand"/>
                <a:cs typeface="Patrick Hand"/>
                <a:sym typeface="Patrick Hand"/>
              </a:rPr>
              <a:t> to </a:t>
            </a:r>
            <a:r>
              <a:rPr lang="en-GB" u="sng">
                <a:latin typeface="Patrick Hand"/>
                <a:ea typeface="Patrick Hand"/>
                <a:cs typeface="Patrick Hand"/>
                <a:sym typeface="Patrick Hand"/>
              </a:rPr>
              <a:t>problem solve</a:t>
            </a:r>
            <a:r>
              <a:rPr lang="en-GB">
                <a:latin typeface="Patrick Hand"/>
                <a:ea typeface="Patrick Hand"/>
                <a:cs typeface="Patrick Hand"/>
                <a:sym typeface="Patrick Hand"/>
              </a:rPr>
              <a:t>. We are learning to show all our work and not copy the answer from our partners. </a:t>
            </a:r>
            <a:endParaRPr>
              <a:latin typeface="Patrick Hand"/>
              <a:ea typeface="Patrick Hand"/>
              <a:cs typeface="Patrick Hand"/>
              <a:sym typeface="Patrick Hand"/>
            </a:endParaRPr>
          </a:p>
        </p:txBody>
      </p:sp>
      <p:sp>
        <p:nvSpPr>
          <p:cNvPr id="150" name="Google Shape;150;p31"/>
          <p:cNvSpPr txBox="1"/>
          <p:nvPr/>
        </p:nvSpPr>
        <p:spPr>
          <a:xfrm>
            <a:off x="378200" y="4560275"/>
            <a:ext cx="8536500" cy="446400"/>
          </a:xfrm>
          <a:prstGeom prst="rect">
            <a:avLst/>
          </a:prstGeom>
          <a:solidFill>
            <a:srgbClr val="FFF2CC"/>
          </a:solidFill>
          <a:ln w="38100" cap="flat" cmpd="sng">
            <a:solidFill>
              <a:srgbClr val="FFFF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This Term </a:t>
            </a:r>
            <a:r>
              <a:rPr lang="en-GB" sz="1300">
                <a:latin typeface="Patrick Hand"/>
                <a:ea typeface="Patrick Hand"/>
                <a:cs typeface="Patrick Hand"/>
                <a:sym typeface="Patrick Hand"/>
              </a:rPr>
              <a:t>we incorporated the value of integrity by promoting our skills builders values and a growth mindset in everything we do. </a:t>
            </a:r>
            <a:endParaRPr sz="1300">
              <a:latin typeface="Patrick Hand"/>
              <a:ea typeface="Patrick Hand"/>
              <a:cs typeface="Patrick Hand"/>
              <a:sym typeface="Patrick Hand"/>
            </a:endParaRPr>
          </a:p>
        </p:txBody>
      </p:sp>
      <p:sp>
        <p:nvSpPr>
          <p:cNvPr id="151" name="Google Shape;151;p31"/>
          <p:cNvSpPr txBox="1"/>
          <p:nvPr/>
        </p:nvSpPr>
        <p:spPr>
          <a:xfrm>
            <a:off x="5020450" y="2942125"/>
            <a:ext cx="2584200" cy="1092900"/>
          </a:xfrm>
          <a:prstGeom prst="rect">
            <a:avLst/>
          </a:prstGeom>
          <a:solidFill>
            <a:srgbClr val="FCE5CD"/>
          </a:solidFill>
          <a:ln w="38100" cap="flat" cmpd="sng">
            <a:solidFill>
              <a:srgbClr val="FF99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R.E. </a:t>
            </a:r>
            <a:r>
              <a:rPr lang="en-GB">
                <a:latin typeface="Patrick Hand"/>
                <a:ea typeface="Patrick Hand"/>
                <a:cs typeface="Patrick Hand"/>
                <a:sym typeface="Patrick Hand"/>
              </a:rPr>
              <a:t>we have been learning about Judaism. We learned that Judaism and Hinduism teach you integrity by asking you to </a:t>
            </a:r>
            <a:r>
              <a:rPr lang="en-GB" u="sng">
                <a:latin typeface="Patrick Hand"/>
                <a:ea typeface="Patrick Hand"/>
                <a:cs typeface="Patrick Hand"/>
                <a:sym typeface="Patrick Hand"/>
              </a:rPr>
              <a:t>speak </a:t>
            </a:r>
            <a:r>
              <a:rPr lang="en-GB">
                <a:latin typeface="Patrick Hand"/>
                <a:ea typeface="Patrick Hand"/>
                <a:cs typeface="Patrick Hand"/>
                <a:sym typeface="Patrick Hand"/>
              </a:rPr>
              <a:t>the truth. </a:t>
            </a:r>
            <a:endParaRPr>
              <a:latin typeface="Patrick Hand"/>
              <a:ea typeface="Patrick Hand"/>
              <a:cs typeface="Patrick Hand"/>
              <a:sym typeface="Patrick Hand"/>
            </a:endParaRPr>
          </a:p>
        </p:txBody>
      </p:sp>
      <p:sp>
        <p:nvSpPr>
          <p:cNvPr id="152" name="Google Shape;152;p31"/>
          <p:cNvSpPr txBox="1"/>
          <p:nvPr/>
        </p:nvSpPr>
        <p:spPr>
          <a:xfrm>
            <a:off x="1927025" y="2957925"/>
            <a:ext cx="2584200" cy="1308300"/>
          </a:xfrm>
          <a:prstGeom prst="rect">
            <a:avLst/>
          </a:prstGeom>
          <a:solidFill>
            <a:srgbClr val="B6D7A8"/>
          </a:solidFill>
          <a:ln w="38100" cap="flat" cmpd="sng">
            <a:solidFill>
              <a:srgbClr val="38761D"/>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700" b="1">
                <a:latin typeface="Patrick Hand"/>
                <a:ea typeface="Patrick Hand"/>
                <a:cs typeface="Patrick Hand"/>
                <a:sym typeface="Patrick Hand"/>
              </a:rPr>
              <a:t>In Science </a:t>
            </a:r>
            <a:r>
              <a:rPr lang="en-GB">
                <a:latin typeface="Patrick Hand"/>
                <a:ea typeface="Patrick Hand"/>
                <a:cs typeface="Patrick Hand"/>
                <a:sym typeface="Patrick Hand"/>
              </a:rPr>
              <a:t>we conducted investigations by using our senses. We showed integrity when recording our observations by making sure we used the scientific process.  </a:t>
            </a:r>
            <a:endParaRPr>
              <a:latin typeface="Patrick Hand"/>
              <a:ea typeface="Patrick Hand"/>
              <a:cs typeface="Patrick Hand"/>
              <a:sym typeface="Patrick Hand"/>
            </a:endParaRPr>
          </a:p>
        </p:txBody>
      </p:sp>
      <p:pic>
        <p:nvPicPr>
          <p:cNvPr id="153" name="Google Shape;153;p31"/>
          <p:cNvPicPr preferRelativeResize="0"/>
          <p:nvPr/>
        </p:nvPicPr>
        <p:blipFill>
          <a:blip r:embed="rId3">
            <a:alphaModFix/>
          </a:blip>
          <a:stretch>
            <a:fillRect/>
          </a:stretch>
        </p:blipFill>
        <p:spPr>
          <a:xfrm>
            <a:off x="7513600" y="3721037"/>
            <a:ext cx="1398175" cy="683038"/>
          </a:xfrm>
          <a:prstGeom prst="rect">
            <a:avLst/>
          </a:prstGeom>
          <a:noFill/>
          <a:ln w="38100" cap="flat" cmpd="sng">
            <a:solidFill>
              <a:srgbClr val="FFFF00"/>
            </a:solidFill>
            <a:prstDash val="solid"/>
            <a:round/>
            <a:headEnd type="none" w="sm" len="sm"/>
            <a:tailEnd type="none" w="sm" len="sm"/>
          </a:ln>
        </p:spPr>
      </p:pic>
      <p:pic>
        <p:nvPicPr>
          <p:cNvPr id="154" name="Google Shape;154;p31"/>
          <p:cNvPicPr preferRelativeResize="0"/>
          <p:nvPr/>
        </p:nvPicPr>
        <p:blipFill>
          <a:blip r:embed="rId4">
            <a:alphaModFix/>
          </a:blip>
          <a:stretch>
            <a:fillRect/>
          </a:stretch>
        </p:blipFill>
        <p:spPr>
          <a:xfrm>
            <a:off x="2964726" y="658075"/>
            <a:ext cx="1168045" cy="850500"/>
          </a:xfrm>
          <a:prstGeom prst="rect">
            <a:avLst/>
          </a:prstGeom>
          <a:noFill/>
          <a:ln w="28575" cap="flat" cmpd="sng">
            <a:solidFill>
              <a:srgbClr val="9900FF"/>
            </a:solidFill>
            <a:prstDash val="solid"/>
            <a:round/>
            <a:headEnd type="none" w="sm" len="sm"/>
            <a:tailEnd type="none" w="sm" len="sm"/>
          </a:ln>
        </p:spPr>
      </p:pic>
      <p:pic>
        <p:nvPicPr>
          <p:cNvPr id="155" name="Google Shape;155;p31"/>
          <p:cNvPicPr preferRelativeResize="0"/>
          <p:nvPr/>
        </p:nvPicPr>
        <p:blipFill>
          <a:blip r:embed="rId5">
            <a:alphaModFix/>
          </a:blip>
          <a:stretch>
            <a:fillRect/>
          </a:stretch>
        </p:blipFill>
        <p:spPr>
          <a:xfrm>
            <a:off x="610923" y="2844000"/>
            <a:ext cx="1125750" cy="1501000"/>
          </a:xfrm>
          <a:prstGeom prst="rect">
            <a:avLst/>
          </a:prstGeom>
          <a:noFill/>
          <a:ln w="38100" cap="flat" cmpd="sng">
            <a:solidFill>
              <a:srgbClr val="38761D"/>
            </a:solidFill>
            <a:prstDash val="solid"/>
            <a:round/>
            <a:headEnd type="none" w="sm" len="sm"/>
            <a:tailEnd type="none" w="sm" len="sm"/>
          </a:ln>
        </p:spPr>
      </p:pic>
      <p:pic>
        <p:nvPicPr>
          <p:cNvPr id="156" name="Google Shape;156;p31"/>
          <p:cNvPicPr preferRelativeResize="0"/>
          <p:nvPr/>
        </p:nvPicPr>
        <p:blipFill>
          <a:blip r:embed="rId6">
            <a:alphaModFix/>
          </a:blip>
          <a:stretch>
            <a:fillRect/>
          </a:stretch>
        </p:blipFill>
        <p:spPr>
          <a:xfrm>
            <a:off x="8239747" y="561650"/>
            <a:ext cx="674949" cy="899948"/>
          </a:xfrm>
          <a:prstGeom prst="rect">
            <a:avLst/>
          </a:prstGeom>
          <a:noFill/>
          <a:ln w="38100" cap="flat" cmpd="sng">
            <a:solidFill>
              <a:srgbClr val="FF00FF"/>
            </a:solidFill>
            <a:prstDash val="solid"/>
            <a:round/>
            <a:headEnd type="none" w="sm" len="sm"/>
            <a:tailEnd type="none" w="sm" len="sm"/>
          </a:ln>
        </p:spPr>
      </p:pic>
      <p:pic>
        <p:nvPicPr>
          <p:cNvPr id="157" name="Google Shape;157;p31"/>
          <p:cNvPicPr preferRelativeResize="0"/>
          <p:nvPr/>
        </p:nvPicPr>
        <p:blipFill rotWithShape="1">
          <a:blip r:embed="rId7">
            <a:alphaModFix/>
          </a:blip>
          <a:srcRect l="4171" t="11123" r="33755" b="35138"/>
          <a:stretch/>
        </p:blipFill>
        <p:spPr>
          <a:xfrm>
            <a:off x="7587275" y="2684800"/>
            <a:ext cx="1316571" cy="754200"/>
          </a:xfrm>
          <a:prstGeom prst="rect">
            <a:avLst/>
          </a:prstGeom>
          <a:noFill/>
          <a:ln w="38100" cap="flat" cmpd="sng">
            <a:solidFill>
              <a:srgbClr val="FF9900"/>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1"/>
        <p:cNvGrpSpPr/>
        <p:nvPr/>
      </p:nvGrpSpPr>
      <p:grpSpPr>
        <a:xfrm>
          <a:off x="0" y="0"/>
          <a:ext cx="0" cy="0"/>
          <a:chOff x="0" y="0"/>
          <a:chExt cx="0" cy="0"/>
        </a:xfrm>
      </p:grpSpPr>
      <p:sp>
        <p:nvSpPr>
          <p:cNvPr id="162" name="Google Shape;162;p32"/>
          <p:cNvSpPr txBox="1">
            <a:spLocks noGrp="1"/>
          </p:cNvSpPr>
          <p:nvPr>
            <p:ph type="title"/>
          </p:nvPr>
        </p:nvSpPr>
        <p:spPr>
          <a:xfrm>
            <a:off x="0" y="0"/>
            <a:ext cx="9144000" cy="857100"/>
          </a:xfrm>
          <a:prstGeom prst="rect">
            <a:avLst/>
          </a:prstGeom>
          <a:gradFill>
            <a:gsLst>
              <a:gs pos="0">
                <a:srgbClr val="BFBFBF"/>
              </a:gs>
              <a:gs pos="15000">
                <a:srgbClr val="6AA84F"/>
              </a:gs>
              <a:gs pos="39000">
                <a:srgbClr val="EEFF41"/>
              </a:gs>
              <a:gs pos="77000">
                <a:srgbClr val="FF0000"/>
              </a:gs>
              <a:gs pos="100000">
                <a:srgbClr val="737373"/>
              </a:gs>
            </a:gsLst>
            <a:lin ang="5400012" scaled="0"/>
          </a:gra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Year 2</a:t>
            </a:r>
            <a:r>
              <a:rPr lang="en-GB"/>
              <a:t> </a:t>
            </a:r>
            <a:r>
              <a:rPr lang="en-GB" sz="2244"/>
              <a:t>have displayed the value of Integrity and the skill of leadership in the following ways</a:t>
            </a:r>
            <a:r>
              <a:rPr lang="en-GB"/>
              <a:t>:</a:t>
            </a:r>
            <a:endParaRPr/>
          </a:p>
        </p:txBody>
      </p:sp>
      <p:pic>
        <p:nvPicPr>
          <p:cNvPr id="163" name="Google Shape;163;p32"/>
          <p:cNvPicPr preferRelativeResize="0"/>
          <p:nvPr/>
        </p:nvPicPr>
        <p:blipFill>
          <a:blip r:embed="rId4">
            <a:alphaModFix/>
          </a:blip>
          <a:stretch>
            <a:fillRect/>
          </a:stretch>
        </p:blipFill>
        <p:spPr>
          <a:xfrm>
            <a:off x="7371575" y="4235350"/>
            <a:ext cx="1705949" cy="857100"/>
          </a:xfrm>
          <a:prstGeom prst="rect">
            <a:avLst/>
          </a:prstGeom>
          <a:noFill/>
          <a:ln w="38100" cap="flat" cmpd="sng">
            <a:solidFill>
              <a:srgbClr val="FFFF00"/>
            </a:solidFill>
            <a:prstDash val="solid"/>
            <a:round/>
            <a:headEnd type="none" w="sm" len="sm"/>
            <a:tailEnd type="none" w="sm" len="sm"/>
          </a:ln>
        </p:spPr>
      </p:pic>
      <p:sp>
        <p:nvSpPr>
          <p:cNvPr id="164" name="Google Shape;164;p32"/>
          <p:cNvSpPr txBox="1"/>
          <p:nvPr/>
        </p:nvSpPr>
        <p:spPr>
          <a:xfrm>
            <a:off x="5754575" y="2631813"/>
            <a:ext cx="3099600" cy="1201800"/>
          </a:xfrm>
          <a:prstGeom prst="rect">
            <a:avLst/>
          </a:prstGeom>
          <a:gradFill>
            <a:gsLst>
              <a:gs pos="0">
                <a:srgbClr val="FFFF00"/>
              </a:gs>
              <a:gs pos="100000">
                <a:srgbClr val="045962"/>
              </a:gs>
            </a:gsLst>
            <a:path path="circle">
              <a:fillToRect l="50000" t="50000" r="50000" b="50000"/>
            </a:path>
            <a:tileRect/>
          </a:gradFill>
          <a:ln w="38100"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rgbClr val="274E13"/>
                </a:solidFill>
              </a:rPr>
              <a:t>During the assessment week we worked hard on our own and took ownership of our attainment.</a:t>
            </a:r>
            <a:endParaRPr sz="1800">
              <a:solidFill>
                <a:srgbClr val="274E13"/>
              </a:solidFill>
            </a:endParaRPr>
          </a:p>
        </p:txBody>
      </p:sp>
      <p:sp>
        <p:nvSpPr>
          <p:cNvPr id="165" name="Google Shape;165;p32"/>
          <p:cNvSpPr txBox="1"/>
          <p:nvPr/>
        </p:nvSpPr>
        <p:spPr>
          <a:xfrm>
            <a:off x="5134525" y="706475"/>
            <a:ext cx="3885000" cy="1774500"/>
          </a:xfrm>
          <a:prstGeom prst="rect">
            <a:avLst/>
          </a:prstGeom>
          <a:gradFill>
            <a:gsLst>
              <a:gs pos="0">
                <a:srgbClr val="F4FF83"/>
              </a:gs>
              <a:gs pos="30000">
                <a:srgbClr val="FFFF00"/>
              </a:gs>
              <a:gs pos="92000">
                <a:srgbClr val="CC0000"/>
              </a:gs>
              <a:gs pos="100000">
                <a:srgbClr val="E1F609"/>
              </a:gs>
            </a:gsLst>
            <a:path path="circle">
              <a:fillToRect l="50000" t="50000" r="50000" b="50000"/>
            </a:path>
            <a:tileRect/>
          </a:gradFill>
          <a:ln w="38100"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rgbClr val="660000"/>
                </a:solidFill>
              </a:rPr>
              <a:t>We supported one another to find belongings or money when they went missing or when we misplaced them. We showed that we were part of a team and that we could work together to solve problems.</a:t>
            </a:r>
            <a:endParaRPr sz="1800">
              <a:solidFill>
                <a:srgbClr val="660000"/>
              </a:solidFill>
            </a:endParaRPr>
          </a:p>
        </p:txBody>
      </p:sp>
      <p:sp>
        <p:nvSpPr>
          <p:cNvPr id="166" name="Google Shape;166;p32"/>
          <p:cNvSpPr txBox="1"/>
          <p:nvPr/>
        </p:nvSpPr>
        <p:spPr>
          <a:xfrm>
            <a:off x="1708588" y="3398663"/>
            <a:ext cx="3942000" cy="1774500"/>
          </a:xfrm>
          <a:prstGeom prst="rect">
            <a:avLst/>
          </a:prstGeom>
          <a:gradFill>
            <a:gsLst>
              <a:gs pos="0">
                <a:srgbClr val="F4FF83"/>
              </a:gs>
              <a:gs pos="30000">
                <a:srgbClr val="FFFF00"/>
              </a:gs>
              <a:gs pos="92000">
                <a:srgbClr val="CC0000"/>
              </a:gs>
              <a:gs pos="100000">
                <a:srgbClr val="E1F609"/>
              </a:gs>
            </a:gsLst>
            <a:path path="circle">
              <a:fillToRect l="50000" t="50000" r="50000" b="50000"/>
            </a:path>
            <a:tileRect/>
          </a:gradFill>
          <a:ln w="2857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rgbClr val="660000"/>
                </a:solidFill>
              </a:rPr>
              <a:t>We discussed and resolved issues in circle time after lunch. We took turns and told the truth even when it felt hard to express it. We spoke up with honesty about any worries and asked for help when we needed it.</a:t>
            </a:r>
            <a:endParaRPr sz="1800">
              <a:solidFill>
                <a:srgbClr val="660000"/>
              </a:solidFill>
            </a:endParaRPr>
          </a:p>
        </p:txBody>
      </p:sp>
      <p:pic>
        <p:nvPicPr>
          <p:cNvPr id="167" name="Google Shape;167;p32"/>
          <p:cNvPicPr preferRelativeResize="0"/>
          <p:nvPr/>
        </p:nvPicPr>
        <p:blipFill>
          <a:blip r:embed="rId5">
            <a:alphaModFix/>
          </a:blip>
          <a:stretch>
            <a:fillRect/>
          </a:stretch>
        </p:blipFill>
        <p:spPr>
          <a:xfrm>
            <a:off x="5685612" y="3890637"/>
            <a:ext cx="1602427" cy="1201820"/>
          </a:xfrm>
          <a:prstGeom prst="rect">
            <a:avLst/>
          </a:prstGeom>
          <a:noFill/>
          <a:ln w="38100" cap="flat" cmpd="sng">
            <a:solidFill>
              <a:schemeClr val="lt1"/>
            </a:solidFill>
            <a:prstDash val="solid"/>
            <a:round/>
            <a:headEnd type="none" w="sm" len="sm"/>
            <a:tailEnd type="none" w="sm" len="sm"/>
          </a:ln>
        </p:spPr>
      </p:pic>
      <p:pic>
        <p:nvPicPr>
          <p:cNvPr id="168" name="Google Shape;168;p32"/>
          <p:cNvPicPr preferRelativeResize="0"/>
          <p:nvPr/>
        </p:nvPicPr>
        <p:blipFill>
          <a:blip r:embed="rId6">
            <a:alphaModFix/>
          </a:blip>
          <a:stretch>
            <a:fillRect/>
          </a:stretch>
        </p:blipFill>
        <p:spPr>
          <a:xfrm>
            <a:off x="36150" y="3890650"/>
            <a:ext cx="1602417" cy="1201801"/>
          </a:xfrm>
          <a:prstGeom prst="rect">
            <a:avLst/>
          </a:prstGeom>
          <a:noFill/>
          <a:ln w="38100" cap="flat" cmpd="sng">
            <a:solidFill>
              <a:schemeClr val="lt1"/>
            </a:solidFill>
            <a:prstDash val="solid"/>
            <a:round/>
            <a:headEnd type="none" w="sm" len="sm"/>
            <a:tailEnd type="none" w="sm" len="sm"/>
          </a:ln>
        </p:spPr>
      </p:pic>
      <p:sp>
        <p:nvSpPr>
          <p:cNvPr id="169" name="Google Shape;169;p32"/>
          <p:cNvSpPr txBox="1"/>
          <p:nvPr/>
        </p:nvSpPr>
        <p:spPr>
          <a:xfrm>
            <a:off x="103800" y="963275"/>
            <a:ext cx="4245600" cy="1517700"/>
          </a:xfrm>
          <a:prstGeom prst="rect">
            <a:avLst/>
          </a:prstGeom>
          <a:gradFill>
            <a:gsLst>
              <a:gs pos="0">
                <a:srgbClr val="FFFF00"/>
              </a:gs>
              <a:gs pos="100000">
                <a:srgbClr val="045962"/>
              </a:gs>
            </a:gsLst>
            <a:path path="circle">
              <a:fillToRect l="50000" t="50000" r="50000" b="50000"/>
            </a:path>
            <a:tileRect/>
          </a:gradFill>
          <a:ln w="38100"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rgbClr val="274E13"/>
                </a:solidFill>
              </a:rPr>
              <a:t>We took pride in being honest and doing the right thing. We helped each other tell the truth when we were worried about consequences, and we were rewarded for our honesty.</a:t>
            </a:r>
            <a:endParaRPr sz="1800">
              <a:solidFill>
                <a:srgbClr val="274E13"/>
              </a:solidFill>
            </a:endParaRPr>
          </a:p>
        </p:txBody>
      </p:sp>
      <p:pic>
        <p:nvPicPr>
          <p:cNvPr id="170" name="Google Shape;170;p32"/>
          <p:cNvPicPr preferRelativeResize="0"/>
          <p:nvPr/>
        </p:nvPicPr>
        <p:blipFill>
          <a:blip r:embed="rId7">
            <a:alphaModFix/>
          </a:blip>
          <a:stretch>
            <a:fillRect/>
          </a:stretch>
        </p:blipFill>
        <p:spPr>
          <a:xfrm>
            <a:off x="3428575" y="2391850"/>
            <a:ext cx="1705950" cy="1076025"/>
          </a:xfrm>
          <a:prstGeom prst="rect">
            <a:avLst/>
          </a:prstGeom>
          <a:noFill/>
          <a:ln w="38100" cap="flat" cmpd="sng">
            <a:solidFill>
              <a:schemeClr val="lt1"/>
            </a:solidFill>
            <a:prstDash val="solid"/>
            <a:round/>
            <a:headEnd type="none" w="sm" len="sm"/>
            <a:tailEnd type="none" w="sm" len="sm"/>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AA84F"/>
        </a:solidFill>
        <a:effectLst/>
      </p:bgPr>
    </p:bg>
    <p:spTree>
      <p:nvGrpSpPr>
        <p:cNvPr id="1" name="Shape 174"/>
        <p:cNvGrpSpPr/>
        <p:nvPr/>
      </p:nvGrpSpPr>
      <p:grpSpPr>
        <a:xfrm>
          <a:off x="0" y="0"/>
          <a:ext cx="0" cy="0"/>
          <a:chOff x="0" y="0"/>
          <a:chExt cx="0" cy="0"/>
        </a:xfrm>
      </p:grpSpPr>
      <p:sp>
        <p:nvSpPr>
          <p:cNvPr id="175" name="Google Shape;175;p33"/>
          <p:cNvSpPr txBox="1">
            <a:spLocks noGrp="1"/>
          </p:cNvSpPr>
          <p:nvPr>
            <p:ph type="title"/>
          </p:nvPr>
        </p:nvSpPr>
        <p:spPr>
          <a:xfrm>
            <a:off x="321475" y="140800"/>
            <a:ext cx="83832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sz="2244" b="1"/>
              <a:t>Year 3</a:t>
            </a:r>
            <a:r>
              <a:rPr lang="en-GB" sz="2244"/>
              <a:t> have displayed the value of </a:t>
            </a:r>
            <a:r>
              <a:rPr lang="en-GB" sz="2244">
                <a:highlight>
                  <a:srgbClr val="FFFF00"/>
                </a:highlight>
              </a:rPr>
              <a:t>Integrity</a:t>
            </a:r>
            <a:r>
              <a:rPr lang="en-GB" sz="2244"/>
              <a:t> and the skill of </a:t>
            </a:r>
            <a:r>
              <a:rPr lang="en-GB" sz="2244">
                <a:highlight>
                  <a:srgbClr val="FFFF00"/>
                </a:highlight>
              </a:rPr>
              <a:t>leadership</a:t>
            </a:r>
            <a:r>
              <a:rPr lang="en-GB" sz="2244"/>
              <a:t> in the following ways</a:t>
            </a:r>
            <a:r>
              <a:rPr lang="en-GB"/>
              <a:t>:</a:t>
            </a:r>
            <a:endParaRPr/>
          </a:p>
        </p:txBody>
      </p:sp>
      <p:pic>
        <p:nvPicPr>
          <p:cNvPr id="176" name="Google Shape;176;p33"/>
          <p:cNvPicPr preferRelativeResize="0"/>
          <p:nvPr/>
        </p:nvPicPr>
        <p:blipFill>
          <a:blip r:embed="rId3">
            <a:alphaModFix/>
          </a:blip>
          <a:stretch>
            <a:fillRect/>
          </a:stretch>
        </p:blipFill>
        <p:spPr>
          <a:xfrm>
            <a:off x="7600850" y="4322137"/>
            <a:ext cx="1398175" cy="683038"/>
          </a:xfrm>
          <a:prstGeom prst="rect">
            <a:avLst/>
          </a:prstGeom>
          <a:noFill/>
          <a:ln w="38100" cap="flat" cmpd="sng">
            <a:solidFill>
              <a:srgbClr val="FFFF00"/>
            </a:solidFill>
            <a:prstDash val="solid"/>
            <a:round/>
            <a:headEnd type="none" w="sm" len="sm"/>
            <a:tailEnd type="none" w="sm" len="sm"/>
          </a:ln>
        </p:spPr>
      </p:pic>
      <p:sp>
        <p:nvSpPr>
          <p:cNvPr id="177" name="Google Shape;177;p33"/>
          <p:cNvSpPr txBox="1"/>
          <p:nvPr/>
        </p:nvSpPr>
        <p:spPr>
          <a:xfrm>
            <a:off x="915400" y="911688"/>
            <a:ext cx="75153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u="sng">
                <a:solidFill>
                  <a:srgbClr val="FFFF00"/>
                </a:solidFill>
              </a:rPr>
              <a:t>WE DO THE RIGHT THING EVEN WHEN NO ONE IS WATCHING!</a:t>
            </a:r>
            <a:endParaRPr sz="1800" b="1" u="sng">
              <a:solidFill>
                <a:srgbClr val="FFFF00"/>
              </a:solidFill>
            </a:endParaRPr>
          </a:p>
        </p:txBody>
      </p:sp>
      <p:sp>
        <p:nvSpPr>
          <p:cNvPr id="178" name="Google Shape;178;p33"/>
          <p:cNvSpPr txBox="1"/>
          <p:nvPr/>
        </p:nvSpPr>
        <p:spPr>
          <a:xfrm>
            <a:off x="101750" y="1437600"/>
            <a:ext cx="31404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solidFill>
                  <a:srgbClr val="CC0000"/>
                </a:solidFill>
                <a:latin typeface="Tahoma"/>
                <a:ea typeface="Tahoma"/>
                <a:cs typeface="Tahoma"/>
                <a:sym typeface="Tahoma"/>
              </a:rPr>
              <a:t>Being Honest</a:t>
            </a:r>
            <a:endParaRPr u="sng">
              <a:solidFill>
                <a:srgbClr val="CC0000"/>
              </a:solidFill>
              <a:latin typeface="Tahoma"/>
              <a:ea typeface="Tahoma"/>
              <a:cs typeface="Tahoma"/>
              <a:sym typeface="Tahoma"/>
            </a:endParaRPr>
          </a:p>
          <a:p>
            <a:pPr marL="0" lvl="0" indent="0" algn="l" rtl="0">
              <a:spcBef>
                <a:spcPts val="0"/>
              </a:spcBef>
              <a:spcAft>
                <a:spcPts val="0"/>
              </a:spcAft>
              <a:buNone/>
            </a:pPr>
            <a:r>
              <a:rPr lang="en-GB">
                <a:solidFill>
                  <a:srgbClr val="CC0000"/>
                </a:solidFill>
                <a:latin typeface="Tahoma"/>
                <a:ea typeface="Tahoma"/>
                <a:cs typeface="Tahoma"/>
                <a:sym typeface="Tahoma"/>
              </a:rPr>
              <a:t>We do our </a:t>
            </a:r>
            <a:r>
              <a:rPr lang="en-GB" b="1" u="sng">
                <a:solidFill>
                  <a:srgbClr val="CC0000"/>
                </a:solidFill>
                <a:latin typeface="Tahoma"/>
                <a:ea typeface="Tahoma"/>
                <a:cs typeface="Tahoma"/>
                <a:sym typeface="Tahoma"/>
              </a:rPr>
              <a:t>own</a:t>
            </a:r>
            <a:r>
              <a:rPr lang="en-GB">
                <a:solidFill>
                  <a:srgbClr val="CC0000"/>
                </a:solidFill>
                <a:latin typeface="Tahoma"/>
                <a:ea typeface="Tahoma"/>
                <a:cs typeface="Tahoma"/>
                <a:sym typeface="Tahoma"/>
              </a:rPr>
              <a:t> work and do not copy others.</a:t>
            </a:r>
            <a:r>
              <a:rPr lang="en-GB" sz="1300">
                <a:solidFill>
                  <a:srgbClr val="CC0000"/>
                </a:solidFill>
                <a:latin typeface="Tahoma"/>
                <a:ea typeface="Tahoma"/>
                <a:cs typeface="Tahoma"/>
                <a:sym typeface="Tahoma"/>
              </a:rPr>
              <a:t> </a:t>
            </a:r>
            <a:endParaRPr sz="1300" b="1" u="sng">
              <a:solidFill>
                <a:srgbClr val="CC0000"/>
              </a:solidFill>
              <a:latin typeface="Tahoma"/>
              <a:ea typeface="Tahoma"/>
              <a:cs typeface="Tahoma"/>
              <a:sym typeface="Tahoma"/>
            </a:endParaRPr>
          </a:p>
        </p:txBody>
      </p:sp>
      <p:sp>
        <p:nvSpPr>
          <p:cNvPr id="179" name="Google Shape;179;p33"/>
          <p:cNvSpPr txBox="1"/>
          <p:nvPr/>
        </p:nvSpPr>
        <p:spPr>
          <a:xfrm>
            <a:off x="1" y="3414825"/>
            <a:ext cx="18426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solidFill>
                  <a:srgbClr val="CC0000"/>
                </a:solidFill>
                <a:latin typeface="Tahoma"/>
                <a:ea typeface="Tahoma"/>
                <a:cs typeface="Tahoma"/>
                <a:sym typeface="Tahoma"/>
              </a:rPr>
              <a:t>Being Responsible</a:t>
            </a:r>
            <a:endParaRPr u="sng">
              <a:solidFill>
                <a:srgbClr val="CC0000"/>
              </a:solidFill>
              <a:latin typeface="Tahoma"/>
              <a:ea typeface="Tahoma"/>
              <a:cs typeface="Tahoma"/>
              <a:sym typeface="Tahoma"/>
            </a:endParaRPr>
          </a:p>
          <a:p>
            <a:pPr marL="0" lvl="0" indent="0" algn="l" rtl="0">
              <a:spcBef>
                <a:spcPts val="0"/>
              </a:spcBef>
              <a:spcAft>
                <a:spcPts val="0"/>
              </a:spcAft>
              <a:buNone/>
            </a:pPr>
            <a:r>
              <a:rPr lang="en-GB">
                <a:solidFill>
                  <a:srgbClr val="CC0000"/>
                </a:solidFill>
                <a:latin typeface="Tahoma"/>
                <a:ea typeface="Tahoma"/>
                <a:cs typeface="Tahoma"/>
                <a:sym typeface="Tahoma"/>
              </a:rPr>
              <a:t>We take </a:t>
            </a:r>
            <a:r>
              <a:rPr lang="en-GB" b="1" u="sng">
                <a:solidFill>
                  <a:srgbClr val="CC0000"/>
                </a:solidFill>
                <a:latin typeface="Tahoma"/>
                <a:ea typeface="Tahoma"/>
                <a:cs typeface="Tahoma"/>
                <a:sym typeface="Tahoma"/>
              </a:rPr>
              <a:t>accountability</a:t>
            </a:r>
            <a:r>
              <a:rPr lang="en-GB">
                <a:solidFill>
                  <a:srgbClr val="CC0000"/>
                </a:solidFill>
                <a:latin typeface="Tahoma"/>
                <a:ea typeface="Tahoma"/>
                <a:cs typeface="Tahoma"/>
                <a:sym typeface="Tahoma"/>
              </a:rPr>
              <a:t> for our actions, both good and bad especially at break and lunchtimes.</a:t>
            </a:r>
            <a:r>
              <a:rPr lang="en-GB" sz="1300">
                <a:solidFill>
                  <a:srgbClr val="595959"/>
                </a:solidFill>
                <a:latin typeface="Tahoma"/>
                <a:ea typeface="Tahoma"/>
                <a:cs typeface="Tahoma"/>
                <a:sym typeface="Tahoma"/>
              </a:rPr>
              <a:t> </a:t>
            </a:r>
            <a:endParaRPr sz="1300">
              <a:solidFill>
                <a:srgbClr val="595959"/>
              </a:solidFill>
              <a:latin typeface="Tahoma"/>
              <a:ea typeface="Tahoma"/>
              <a:cs typeface="Tahoma"/>
              <a:sym typeface="Tahoma"/>
            </a:endParaRPr>
          </a:p>
        </p:txBody>
      </p:sp>
      <p:sp>
        <p:nvSpPr>
          <p:cNvPr id="180" name="Google Shape;180;p33"/>
          <p:cNvSpPr txBox="1"/>
          <p:nvPr/>
        </p:nvSpPr>
        <p:spPr>
          <a:xfrm>
            <a:off x="5085050" y="1246900"/>
            <a:ext cx="4023000" cy="683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u="sng">
                <a:solidFill>
                  <a:srgbClr val="CC0000"/>
                </a:solidFill>
                <a:latin typeface="Tahoma"/>
                <a:ea typeface="Tahoma"/>
                <a:cs typeface="Tahoma"/>
                <a:sym typeface="Tahoma"/>
              </a:rPr>
              <a:t>Being Respectful</a:t>
            </a:r>
            <a:endParaRPr u="sng">
              <a:solidFill>
                <a:srgbClr val="CC0000"/>
              </a:solidFill>
              <a:latin typeface="Tahoma"/>
              <a:ea typeface="Tahoma"/>
              <a:cs typeface="Tahoma"/>
              <a:sym typeface="Tahoma"/>
            </a:endParaRPr>
          </a:p>
          <a:p>
            <a:pPr marL="0" lvl="0" indent="0" algn="ctr" rtl="0">
              <a:spcBef>
                <a:spcPts val="0"/>
              </a:spcBef>
              <a:spcAft>
                <a:spcPts val="0"/>
              </a:spcAft>
              <a:buNone/>
            </a:pPr>
            <a:r>
              <a:rPr lang="en-GB">
                <a:solidFill>
                  <a:srgbClr val="CC0000"/>
                </a:solidFill>
                <a:latin typeface="Tahoma"/>
                <a:ea typeface="Tahoma"/>
                <a:cs typeface="Tahoma"/>
                <a:sym typeface="Tahoma"/>
              </a:rPr>
              <a:t>We treat each other with </a:t>
            </a:r>
            <a:r>
              <a:rPr lang="en-GB" b="1" u="sng">
                <a:solidFill>
                  <a:srgbClr val="CC0000"/>
                </a:solidFill>
                <a:latin typeface="Tahoma"/>
                <a:ea typeface="Tahoma"/>
                <a:cs typeface="Tahoma"/>
                <a:sym typeface="Tahoma"/>
              </a:rPr>
              <a:t>respect </a:t>
            </a:r>
            <a:r>
              <a:rPr lang="en-GB">
                <a:solidFill>
                  <a:srgbClr val="CC0000"/>
                </a:solidFill>
                <a:latin typeface="Tahoma"/>
                <a:ea typeface="Tahoma"/>
                <a:cs typeface="Tahoma"/>
                <a:sym typeface="Tahoma"/>
              </a:rPr>
              <a:t>and </a:t>
            </a:r>
            <a:r>
              <a:rPr lang="en-GB" b="1" u="sng">
                <a:solidFill>
                  <a:srgbClr val="CC0000"/>
                </a:solidFill>
                <a:latin typeface="Tahoma"/>
                <a:ea typeface="Tahoma"/>
                <a:cs typeface="Tahoma"/>
                <a:sym typeface="Tahoma"/>
              </a:rPr>
              <a:t>value diversity</a:t>
            </a:r>
            <a:r>
              <a:rPr lang="en-GB">
                <a:solidFill>
                  <a:srgbClr val="CC0000"/>
                </a:solidFill>
                <a:latin typeface="Tahoma"/>
                <a:ea typeface="Tahoma"/>
                <a:cs typeface="Tahoma"/>
                <a:sym typeface="Tahoma"/>
              </a:rPr>
              <a:t>. In PSHE, we have been focusing on celebrating differences.</a:t>
            </a:r>
            <a:r>
              <a:rPr lang="en-GB" sz="1200">
                <a:solidFill>
                  <a:srgbClr val="FF0000"/>
                </a:solidFill>
                <a:latin typeface="Tahoma"/>
                <a:ea typeface="Tahoma"/>
                <a:cs typeface="Tahoma"/>
                <a:sym typeface="Tahoma"/>
              </a:rPr>
              <a:t> </a:t>
            </a:r>
            <a:endParaRPr sz="1300" b="1" u="sng">
              <a:solidFill>
                <a:srgbClr val="FF0000"/>
              </a:solidFill>
              <a:latin typeface="Tahoma"/>
              <a:ea typeface="Tahoma"/>
              <a:cs typeface="Tahoma"/>
              <a:sym typeface="Tahoma"/>
            </a:endParaRPr>
          </a:p>
        </p:txBody>
      </p:sp>
      <p:pic>
        <p:nvPicPr>
          <p:cNvPr id="181" name="Google Shape;181;p33"/>
          <p:cNvPicPr preferRelativeResize="0"/>
          <p:nvPr/>
        </p:nvPicPr>
        <p:blipFill>
          <a:blip r:embed="rId4">
            <a:alphaModFix/>
          </a:blip>
          <a:stretch>
            <a:fillRect/>
          </a:stretch>
        </p:blipFill>
        <p:spPr>
          <a:xfrm>
            <a:off x="1691275" y="3812800"/>
            <a:ext cx="1398175" cy="1048627"/>
          </a:xfrm>
          <a:prstGeom prst="rect">
            <a:avLst/>
          </a:prstGeom>
          <a:noFill/>
          <a:ln>
            <a:noFill/>
          </a:ln>
        </p:spPr>
      </p:pic>
      <p:pic>
        <p:nvPicPr>
          <p:cNvPr id="182" name="Google Shape;182;p33"/>
          <p:cNvPicPr preferRelativeResize="0"/>
          <p:nvPr/>
        </p:nvPicPr>
        <p:blipFill>
          <a:blip r:embed="rId5">
            <a:alphaModFix/>
          </a:blip>
          <a:stretch>
            <a:fillRect/>
          </a:stretch>
        </p:blipFill>
        <p:spPr>
          <a:xfrm>
            <a:off x="6143213" y="2288125"/>
            <a:ext cx="1492372" cy="1119272"/>
          </a:xfrm>
          <a:prstGeom prst="rect">
            <a:avLst/>
          </a:prstGeom>
          <a:noFill/>
          <a:ln>
            <a:noFill/>
          </a:ln>
        </p:spPr>
      </p:pic>
      <p:pic>
        <p:nvPicPr>
          <p:cNvPr id="183" name="Google Shape;183;p33"/>
          <p:cNvPicPr preferRelativeResize="0"/>
          <p:nvPr/>
        </p:nvPicPr>
        <p:blipFill>
          <a:blip r:embed="rId6">
            <a:alphaModFix/>
          </a:blip>
          <a:stretch>
            <a:fillRect/>
          </a:stretch>
        </p:blipFill>
        <p:spPr>
          <a:xfrm>
            <a:off x="1371324" y="1982550"/>
            <a:ext cx="945984" cy="1261327"/>
          </a:xfrm>
          <a:prstGeom prst="rect">
            <a:avLst/>
          </a:prstGeom>
          <a:noFill/>
          <a:ln>
            <a:noFill/>
          </a:ln>
        </p:spPr>
      </p:pic>
      <p:sp>
        <p:nvSpPr>
          <p:cNvPr id="184" name="Google Shape;184;p33"/>
          <p:cNvSpPr txBox="1"/>
          <p:nvPr/>
        </p:nvSpPr>
        <p:spPr>
          <a:xfrm>
            <a:off x="2340975" y="2767750"/>
            <a:ext cx="3687900" cy="683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u="sng">
                <a:solidFill>
                  <a:srgbClr val="CC0000"/>
                </a:solidFill>
                <a:latin typeface="Tahoma"/>
                <a:ea typeface="Tahoma"/>
                <a:cs typeface="Tahoma"/>
                <a:sym typeface="Tahoma"/>
              </a:rPr>
              <a:t>Stand up for what’s right. </a:t>
            </a:r>
            <a:endParaRPr u="sng">
              <a:solidFill>
                <a:srgbClr val="CC0000"/>
              </a:solidFill>
              <a:latin typeface="Tahoma"/>
              <a:ea typeface="Tahoma"/>
              <a:cs typeface="Tahoma"/>
              <a:sym typeface="Tahoma"/>
            </a:endParaRPr>
          </a:p>
          <a:p>
            <a:pPr marL="0" lvl="0" indent="0" algn="ctr" rtl="0">
              <a:spcBef>
                <a:spcPts val="0"/>
              </a:spcBef>
              <a:spcAft>
                <a:spcPts val="0"/>
              </a:spcAft>
              <a:buNone/>
            </a:pPr>
            <a:r>
              <a:rPr lang="en-GB">
                <a:solidFill>
                  <a:srgbClr val="CC0000"/>
                </a:solidFill>
                <a:latin typeface="Tahoma"/>
                <a:ea typeface="Tahoma"/>
                <a:cs typeface="Tahoma"/>
                <a:sym typeface="Tahoma"/>
              </a:rPr>
              <a:t>If we see someone being treated unfairly, we </a:t>
            </a:r>
            <a:r>
              <a:rPr lang="en-GB" b="1" u="sng">
                <a:solidFill>
                  <a:srgbClr val="CC0000"/>
                </a:solidFill>
                <a:latin typeface="Tahoma"/>
                <a:ea typeface="Tahoma"/>
                <a:cs typeface="Tahoma"/>
                <a:sym typeface="Tahoma"/>
              </a:rPr>
              <a:t>speak up</a:t>
            </a:r>
            <a:r>
              <a:rPr lang="en-GB">
                <a:solidFill>
                  <a:srgbClr val="CC0000"/>
                </a:solidFill>
                <a:latin typeface="Tahoma"/>
                <a:ea typeface="Tahoma"/>
                <a:cs typeface="Tahoma"/>
                <a:sym typeface="Tahoma"/>
              </a:rPr>
              <a:t> or tell an adult.</a:t>
            </a:r>
            <a:r>
              <a:rPr lang="en-GB" sz="1200">
                <a:solidFill>
                  <a:srgbClr val="CC0000"/>
                </a:solidFill>
                <a:latin typeface="Tahoma"/>
                <a:ea typeface="Tahoma"/>
                <a:cs typeface="Tahoma"/>
                <a:sym typeface="Tahoma"/>
              </a:rPr>
              <a:t> </a:t>
            </a:r>
            <a:endParaRPr sz="1200" b="1" u="sng">
              <a:solidFill>
                <a:srgbClr val="CC0000"/>
              </a:solidFill>
              <a:latin typeface="Tahoma"/>
              <a:ea typeface="Tahoma"/>
              <a:cs typeface="Tahoma"/>
              <a:sym typeface="Tahoma"/>
            </a:endParaRPr>
          </a:p>
        </p:txBody>
      </p:sp>
      <p:pic>
        <p:nvPicPr>
          <p:cNvPr id="185" name="Google Shape;185;p33"/>
          <p:cNvPicPr preferRelativeResize="0"/>
          <p:nvPr/>
        </p:nvPicPr>
        <p:blipFill rotWithShape="1">
          <a:blip r:embed="rId7">
            <a:alphaModFix/>
          </a:blip>
          <a:srcRect l="6265" r="51224"/>
          <a:stretch/>
        </p:blipFill>
        <p:spPr>
          <a:xfrm>
            <a:off x="3140937" y="1373388"/>
            <a:ext cx="809073" cy="1427474"/>
          </a:xfrm>
          <a:prstGeom prst="rect">
            <a:avLst/>
          </a:prstGeom>
          <a:noFill/>
          <a:ln>
            <a:noFill/>
          </a:ln>
        </p:spPr>
      </p:pic>
      <p:sp>
        <p:nvSpPr>
          <p:cNvPr id="186" name="Google Shape;186;p33"/>
          <p:cNvSpPr txBox="1"/>
          <p:nvPr/>
        </p:nvSpPr>
        <p:spPr>
          <a:xfrm>
            <a:off x="3242150" y="4097925"/>
            <a:ext cx="27450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solidFill>
                  <a:srgbClr val="CC0000"/>
                </a:solidFill>
                <a:latin typeface="Tahoma"/>
                <a:ea typeface="Tahoma"/>
                <a:cs typeface="Tahoma"/>
                <a:sym typeface="Tahoma"/>
              </a:rPr>
              <a:t>Promises</a:t>
            </a:r>
            <a:endParaRPr u="sng">
              <a:solidFill>
                <a:srgbClr val="CC0000"/>
              </a:solidFill>
              <a:latin typeface="Tahoma"/>
              <a:ea typeface="Tahoma"/>
              <a:cs typeface="Tahoma"/>
              <a:sym typeface="Tahoma"/>
            </a:endParaRPr>
          </a:p>
          <a:p>
            <a:pPr marL="0" lvl="0" indent="0" algn="l" rtl="0">
              <a:spcBef>
                <a:spcPts val="0"/>
              </a:spcBef>
              <a:spcAft>
                <a:spcPts val="0"/>
              </a:spcAft>
              <a:buNone/>
            </a:pPr>
            <a:r>
              <a:rPr lang="en-GB">
                <a:solidFill>
                  <a:srgbClr val="CC0000"/>
                </a:solidFill>
                <a:latin typeface="Tahoma"/>
                <a:ea typeface="Tahoma"/>
                <a:cs typeface="Tahoma"/>
                <a:sym typeface="Tahoma"/>
              </a:rPr>
              <a:t>If we say we will do something , we make sure we have done it. People can </a:t>
            </a:r>
            <a:r>
              <a:rPr lang="en-GB" b="1" u="sng">
                <a:solidFill>
                  <a:srgbClr val="CC0000"/>
                </a:solidFill>
                <a:latin typeface="Tahoma"/>
                <a:ea typeface="Tahoma"/>
                <a:cs typeface="Tahoma"/>
                <a:sym typeface="Tahoma"/>
              </a:rPr>
              <a:t>count on us</a:t>
            </a:r>
            <a:endParaRPr b="1" u="sng">
              <a:solidFill>
                <a:srgbClr val="CC0000"/>
              </a:solidFill>
              <a:latin typeface="Tahoma"/>
              <a:ea typeface="Tahoma"/>
              <a:cs typeface="Tahoma"/>
              <a:sym typeface="Tahoma"/>
            </a:endParaRPr>
          </a:p>
        </p:txBody>
      </p:sp>
      <p:pic>
        <p:nvPicPr>
          <p:cNvPr id="187" name="Google Shape;187;p33"/>
          <p:cNvPicPr preferRelativeResize="0"/>
          <p:nvPr/>
        </p:nvPicPr>
        <p:blipFill rotWithShape="1">
          <a:blip r:embed="rId8">
            <a:alphaModFix/>
          </a:blip>
          <a:srcRect l="-6954" t="17246" r="62547" b="25381"/>
          <a:stretch/>
        </p:blipFill>
        <p:spPr>
          <a:xfrm>
            <a:off x="7749925" y="2358786"/>
            <a:ext cx="1011825" cy="1048623"/>
          </a:xfrm>
          <a:prstGeom prst="rect">
            <a:avLst/>
          </a:prstGeom>
          <a:noFill/>
          <a:ln>
            <a:noFill/>
          </a:ln>
        </p:spPr>
      </p:pic>
      <p:sp>
        <p:nvSpPr>
          <p:cNvPr id="188" name="Google Shape;188;p33"/>
          <p:cNvSpPr txBox="1"/>
          <p:nvPr/>
        </p:nvSpPr>
        <p:spPr>
          <a:xfrm>
            <a:off x="5868352" y="3414813"/>
            <a:ext cx="3239700" cy="68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solidFill>
                  <a:srgbClr val="CC0000"/>
                </a:solidFill>
                <a:latin typeface="Tahoma"/>
                <a:ea typeface="Tahoma"/>
                <a:cs typeface="Tahoma"/>
                <a:sym typeface="Tahoma"/>
              </a:rPr>
              <a:t>Sports Leaders</a:t>
            </a:r>
            <a:endParaRPr u="sng">
              <a:solidFill>
                <a:srgbClr val="CC0000"/>
              </a:solidFill>
              <a:latin typeface="Tahoma"/>
              <a:ea typeface="Tahoma"/>
              <a:cs typeface="Tahoma"/>
              <a:sym typeface="Tahoma"/>
            </a:endParaRPr>
          </a:p>
          <a:p>
            <a:pPr marL="0" lvl="0" indent="0" algn="l" rtl="0">
              <a:spcBef>
                <a:spcPts val="0"/>
              </a:spcBef>
              <a:spcAft>
                <a:spcPts val="0"/>
              </a:spcAft>
              <a:buNone/>
            </a:pPr>
            <a:r>
              <a:rPr lang="en-GB">
                <a:solidFill>
                  <a:srgbClr val="CC0000"/>
                </a:solidFill>
                <a:latin typeface="Tahoma"/>
                <a:ea typeface="Tahoma"/>
                <a:cs typeface="Tahoma"/>
                <a:sym typeface="Tahoma"/>
              </a:rPr>
              <a:t>Some chn have been selected to </a:t>
            </a:r>
            <a:r>
              <a:rPr lang="en-GB" b="1" u="sng">
                <a:solidFill>
                  <a:srgbClr val="CC0000"/>
                </a:solidFill>
                <a:latin typeface="Tahoma"/>
                <a:ea typeface="Tahoma"/>
                <a:cs typeface="Tahoma"/>
                <a:sym typeface="Tahoma"/>
              </a:rPr>
              <a:t>lead sports activities</a:t>
            </a:r>
            <a:r>
              <a:rPr lang="en-GB">
                <a:solidFill>
                  <a:srgbClr val="CC0000"/>
                </a:solidFill>
                <a:latin typeface="Tahoma"/>
                <a:ea typeface="Tahoma"/>
                <a:cs typeface="Tahoma"/>
                <a:sym typeface="Tahoma"/>
              </a:rPr>
              <a:t> at lunchtime .</a:t>
            </a:r>
            <a:endParaRPr>
              <a:solidFill>
                <a:srgbClr val="CC0000"/>
              </a:solidFill>
              <a:latin typeface="Tahoma"/>
              <a:ea typeface="Tahoma"/>
              <a:cs typeface="Tahoma"/>
              <a:sym typeface="Tahoma"/>
            </a:endParaRPr>
          </a:p>
        </p:txBody>
      </p:sp>
      <p:pic>
        <p:nvPicPr>
          <p:cNvPr id="189" name="Google Shape;189;p33"/>
          <p:cNvPicPr preferRelativeResize="0"/>
          <p:nvPr/>
        </p:nvPicPr>
        <p:blipFill>
          <a:blip r:embed="rId9">
            <a:alphaModFix/>
          </a:blip>
          <a:stretch>
            <a:fillRect/>
          </a:stretch>
        </p:blipFill>
        <p:spPr>
          <a:xfrm>
            <a:off x="140275" y="2271025"/>
            <a:ext cx="1088041" cy="816027"/>
          </a:xfrm>
          <a:prstGeom prst="rect">
            <a:avLst/>
          </a:prstGeom>
          <a:noFill/>
          <a:ln>
            <a:noFill/>
          </a:ln>
        </p:spPr>
      </p:pic>
      <p:pic>
        <p:nvPicPr>
          <p:cNvPr id="190" name="Google Shape;190;p33"/>
          <p:cNvPicPr preferRelativeResize="0"/>
          <p:nvPr/>
        </p:nvPicPr>
        <p:blipFill>
          <a:blip r:embed="rId10">
            <a:alphaModFix/>
          </a:blip>
          <a:stretch>
            <a:fillRect/>
          </a:stretch>
        </p:blipFill>
        <p:spPr>
          <a:xfrm>
            <a:off x="4187185" y="3537301"/>
            <a:ext cx="854927" cy="851525"/>
          </a:xfrm>
          <a:prstGeom prst="rect">
            <a:avLst/>
          </a:prstGeom>
          <a:noFill/>
          <a:ln>
            <a:noFill/>
          </a:ln>
        </p:spPr>
      </p:pic>
      <p:pic>
        <p:nvPicPr>
          <p:cNvPr id="191" name="Google Shape;191;p33"/>
          <p:cNvPicPr preferRelativeResize="0"/>
          <p:nvPr/>
        </p:nvPicPr>
        <p:blipFill>
          <a:blip r:embed="rId11">
            <a:alphaModFix/>
          </a:blip>
          <a:stretch>
            <a:fillRect/>
          </a:stretch>
        </p:blipFill>
        <p:spPr>
          <a:xfrm>
            <a:off x="4004328" y="1778437"/>
            <a:ext cx="1135355" cy="851524"/>
          </a:xfrm>
          <a:prstGeom prst="rect">
            <a:avLst/>
          </a:prstGeom>
          <a:noFill/>
          <a:ln>
            <a:noFill/>
          </a:ln>
        </p:spPr>
      </p:pic>
      <p:pic>
        <p:nvPicPr>
          <p:cNvPr id="192" name="Google Shape;192;p33"/>
          <p:cNvPicPr preferRelativeResize="0"/>
          <p:nvPr/>
        </p:nvPicPr>
        <p:blipFill>
          <a:blip r:embed="rId12">
            <a:alphaModFix/>
          </a:blip>
          <a:stretch>
            <a:fillRect/>
          </a:stretch>
        </p:blipFill>
        <p:spPr>
          <a:xfrm>
            <a:off x="6367573" y="4209275"/>
            <a:ext cx="638642" cy="8515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6"/>
        <p:cNvGrpSpPr/>
        <p:nvPr/>
      </p:nvGrpSpPr>
      <p:grpSpPr>
        <a:xfrm>
          <a:off x="0" y="0"/>
          <a:ext cx="0" cy="0"/>
          <a:chOff x="0" y="0"/>
          <a:chExt cx="0" cy="0"/>
        </a:xfrm>
      </p:grpSpPr>
      <p:sp>
        <p:nvSpPr>
          <p:cNvPr id="197" name="Google Shape;197;p34"/>
          <p:cNvSpPr txBox="1">
            <a:spLocks noGrp="1"/>
          </p:cNvSpPr>
          <p:nvPr>
            <p:ph type="title"/>
          </p:nvPr>
        </p:nvSpPr>
        <p:spPr>
          <a:xfrm>
            <a:off x="321475" y="140800"/>
            <a:ext cx="83832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sz="2244" b="1"/>
              <a:t>Year 4</a:t>
            </a:r>
            <a:r>
              <a:rPr lang="en-GB" sz="2244"/>
              <a:t> have displayed the value of Integrity and the skill of leadership in the following ways</a:t>
            </a:r>
            <a:r>
              <a:rPr lang="en-GB"/>
              <a:t>:</a:t>
            </a:r>
            <a:endParaRPr/>
          </a:p>
        </p:txBody>
      </p:sp>
      <p:pic>
        <p:nvPicPr>
          <p:cNvPr id="198" name="Google Shape;198;p34"/>
          <p:cNvPicPr preferRelativeResize="0"/>
          <p:nvPr/>
        </p:nvPicPr>
        <p:blipFill>
          <a:blip r:embed="rId3">
            <a:alphaModFix/>
          </a:blip>
          <a:stretch>
            <a:fillRect/>
          </a:stretch>
        </p:blipFill>
        <p:spPr>
          <a:xfrm>
            <a:off x="7549475" y="4315712"/>
            <a:ext cx="1398175" cy="683038"/>
          </a:xfrm>
          <a:prstGeom prst="rect">
            <a:avLst/>
          </a:prstGeom>
          <a:noFill/>
          <a:ln w="38100" cap="flat" cmpd="sng">
            <a:solidFill>
              <a:srgbClr val="FFFF00"/>
            </a:solidFill>
            <a:prstDash val="solid"/>
            <a:round/>
            <a:headEnd type="none" w="sm" len="sm"/>
            <a:tailEnd type="none" w="sm" len="sm"/>
          </a:ln>
        </p:spPr>
      </p:pic>
      <p:pic>
        <p:nvPicPr>
          <p:cNvPr id="199" name="Google Shape;199;p34"/>
          <p:cNvPicPr preferRelativeResize="0"/>
          <p:nvPr/>
        </p:nvPicPr>
        <p:blipFill>
          <a:blip r:embed="rId4">
            <a:alphaModFix/>
          </a:blip>
          <a:stretch>
            <a:fillRect/>
          </a:stretch>
        </p:blipFill>
        <p:spPr>
          <a:xfrm>
            <a:off x="3397700" y="713500"/>
            <a:ext cx="1719575" cy="1477500"/>
          </a:xfrm>
          <a:prstGeom prst="rect">
            <a:avLst/>
          </a:prstGeom>
          <a:noFill/>
          <a:ln>
            <a:noFill/>
          </a:ln>
        </p:spPr>
      </p:pic>
      <p:sp>
        <p:nvSpPr>
          <p:cNvPr id="200" name="Google Shape;200;p34"/>
          <p:cNvSpPr txBox="1"/>
          <p:nvPr/>
        </p:nvSpPr>
        <p:spPr>
          <a:xfrm>
            <a:off x="163875" y="1024950"/>
            <a:ext cx="2934900" cy="1477500"/>
          </a:xfrm>
          <a:prstGeom prst="rect">
            <a:avLst/>
          </a:prstGeom>
          <a:solidFill>
            <a:srgbClr val="E06666"/>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solidFill>
                  <a:schemeClr val="dk1"/>
                </a:solidFill>
              </a:rPr>
              <a:t>In PSHE lessons we have looked at how to treat others with respect and integrity. </a:t>
            </a:r>
            <a:endParaRPr>
              <a:solidFill>
                <a:schemeClr val="dk1"/>
              </a:solidFill>
            </a:endParaRPr>
          </a:p>
          <a:p>
            <a:pPr marL="0" lvl="0" indent="0" algn="l" rtl="0">
              <a:spcBef>
                <a:spcPts val="0"/>
              </a:spcBef>
              <a:spcAft>
                <a:spcPts val="0"/>
              </a:spcAft>
              <a:buNone/>
            </a:pPr>
            <a:r>
              <a:rPr lang="en-GB">
                <a:solidFill>
                  <a:schemeClr val="dk1"/>
                </a:solidFill>
              </a:rPr>
              <a:t>In Year 4 we believe in treating others as we would want to be treated. </a:t>
            </a:r>
            <a:endParaRPr/>
          </a:p>
        </p:txBody>
      </p:sp>
      <p:cxnSp>
        <p:nvCxnSpPr>
          <p:cNvPr id="201" name="Google Shape;201;p34"/>
          <p:cNvCxnSpPr/>
          <p:nvPr/>
        </p:nvCxnSpPr>
        <p:spPr>
          <a:xfrm rot="10800000" flipH="1">
            <a:off x="3116250" y="2275650"/>
            <a:ext cx="264000" cy="941400"/>
          </a:xfrm>
          <a:prstGeom prst="straightConnector1">
            <a:avLst/>
          </a:prstGeom>
          <a:noFill/>
          <a:ln w="38100" cap="flat" cmpd="sng">
            <a:solidFill>
              <a:srgbClr val="FF00FF"/>
            </a:solidFill>
            <a:prstDash val="solid"/>
            <a:round/>
            <a:headEnd type="none" w="med" len="med"/>
            <a:tailEnd type="triangle" w="med" len="med"/>
          </a:ln>
        </p:spPr>
      </p:cxnSp>
      <p:sp>
        <p:nvSpPr>
          <p:cNvPr id="202" name="Google Shape;202;p34"/>
          <p:cNvSpPr txBox="1"/>
          <p:nvPr/>
        </p:nvSpPr>
        <p:spPr>
          <a:xfrm>
            <a:off x="131325" y="3055050"/>
            <a:ext cx="3000000" cy="1693200"/>
          </a:xfrm>
          <a:prstGeom prst="rect">
            <a:avLst/>
          </a:prstGeom>
          <a:solidFill>
            <a:srgbClr val="F6B26B"/>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solidFill>
                  <a:schemeClr val="dk1"/>
                </a:solidFill>
              </a:rPr>
              <a:t>We look out for each other in year 4. We say ‘NO’ to wrong behaviour.We always tell our teachers any wrong doings. In reading we read Russian dolls and this made us dig deep into different characteristics </a:t>
            </a:r>
            <a:endParaRPr/>
          </a:p>
        </p:txBody>
      </p:sp>
      <p:cxnSp>
        <p:nvCxnSpPr>
          <p:cNvPr id="203" name="Google Shape;203;p34"/>
          <p:cNvCxnSpPr/>
          <p:nvPr/>
        </p:nvCxnSpPr>
        <p:spPr>
          <a:xfrm flipH="1">
            <a:off x="5117275" y="1695525"/>
            <a:ext cx="375300" cy="28200"/>
          </a:xfrm>
          <a:prstGeom prst="straightConnector1">
            <a:avLst/>
          </a:prstGeom>
          <a:noFill/>
          <a:ln w="38100" cap="flat" cmpd="sng">
            <a:solidFill>
              <a:srgbClr val="FF00FF"/>
            </a:solidFill>
            <a:prstDash val="solid"/>
            <a:round/>
            <a:headEnd type="none" w="med" len="med"/>
            <a:tailEnd type="triangle" w="med" len="med"/>
          </a:ln>
        </p:spPr>
      </p:cxnSp>
      <p:sp>
        <p:nvSpPr>
          <p:cNvPr id="204" name="Google Shape;204;p34"/>
          <p:cNvSpPr txBox="1"/>
          <p:nvPr/>
        </p:nvSpPr>
        <p:spPr>
          <a:xfrm>
            <a:off x="5492575" y="904150"/>
            <a:ext cx="3000000" cy="1477500"/>
          </a:xfrm>
          <a:prstGeom prst="rect">
            <a:avLst/>
          </a:prstGeom>
          <a:solidFill>
            <a:schemeClr val="accent6"/>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solidFill>
                  <a:schemeClr val="dk1"/>
                </a:solidFill>
              </a:rPr>
              <a:t>We have learnt to tailor our mindset to always aim to do what is right. We reflect on our mistakes. We ask questions…Is it helpful? Is it true? Is it needed? How are my actions affecting others?</a:t>
            </a:r>
            <a:endParaRPr>
              <a:solidFill>
                <a:schemeClr val="dk1"/>
              </a:solidFill>
            </a:endParaRPr>
          </a:p>
        </p:txBody>
      </p:sp>
      <p:cxnSp>
        <p:nvCxnSpPr>
          <p:cNvPr id="205" name="Google Shape;205;p34"/>
          <p:cNvCxnSpPr/>
          <p:nvPr/>
        </p:nvCxnSpPr>
        <p:spPr>
          <a:xfrm flipH="1">
            <a:off x="3098763" y="1760100"/>
            <a:ext cx="207900" cy="7200"/>
          </a:xfrm>
          <a:prstGeom prst="straightConnector1">
            <a:avLst/>
          </a:prstGeom>
          <a:noFill/>
          <a:ln w="38100" cap="flat" cmpd="sng">
            <a:solidFill>
              <a:srgbClr val="FF00FF"/>
            </a:solidFill>
            <a:prstDash val="solid"/>
            <a:round/>
            <a:headEnd type="none" w="med" len="med"/>
            <a:tailEnd type="triangle" w="med" len="med"/>
          </a:ln>
        </p:spPr>
      </p:cxnSp>
      <p:sp>
        <p:nvSpPr>
          <p:cNvPr id="206" name="Google Shape;206;p34"/>
          <p:cNvSpPr txBox="1"/>
          <p:nvPr/>
        </p:nvSpPr>
        <p:spPr>
          <a:xfrm>
            <a:off x="6142350" y="2345625"/>
            <a:ext cx="2512800" cy="1908600"/>
          </a:xfrm>
          <a:prstGeom prst="rect">
            <a:avLst/>
          </a:prstGeom>
          <a:solidFill>
            <a:srgbClr val="6D9EEB"/>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solidFill>
                  <a:schemeClr val="dk1"/>
                </a:solidFill>
              </a:rPr>
              <a:t>Integrity moulds you to be the best and stand out in the crowd.You become someone who can tap into all these skills-</a:t>
            </a:r>
            <a:endParaRPr>
              <a:solidFill>
                <a:schemeClr val="dk1"/>
              </a:solidFill>
            </a:endParaRPr>
          </a:p>
          <a:p>
            <a:pPr marL="0" lvl="0" indent="0" algn="l" rtl="0">
              <a:spcBef>
                <a:spcPts val="0"/>
              </a:spcBef>
              <a:spcAft>
                <a:spcPts val="0"/>
              </a:spcAft>
              <a:buNone/>
            </a:pPr>
            <a:r>
              <a:rPr lang="en-GB">
                <a:solidFill>
                  <a:schemeClr val="dk1"/>
                </a:solidFill>
              </a:rPr>
              <a:t>good listener,problem solver and that has helped us to focus learners in year 4</a:t>
            </a:r>
            <a:endParaRPr>
              <a:solidFill>
                <a:schemeClr val="dk1"/>
              </a:solidFill>
            </a:endParaRPr>
          </a:p>
        </p:txBody>
      </p:sp>
      <p:cxnSp>
        <p:nvCxnSpPr>
          <p:cNvPr id="207" name="Google Shape;207;p34"/>
          <p:cNvCxnSpPr/>
          <p:nvPr/>
        </p:nvCxnSpPr>
        <p:spPr>
          <a:xfrm rot="10800000">
            <a:off x="5702875" y="2572300"/>
            <a:ext cx="359100" cy="247800"/>
          </a:xfrm>
          <a:prstGeom prst="straightConnector1">
            <a:avLst/>
          </a:prstGeom>
          <a:noFill/>
          <a:ln w="38100" cap="flat" cmpd="sng">
            <a:solidFill>
              <a:srgbClr val="FF00FF"/>
            </a:solidFill>
            <a:prstDash val="solid"/>
            <a:round/>
            <a:headEnd type="none" w="med" len="med"/>
            <a:tailEnd type="triangle" w="med" len="med"/>
          </a:ln>
        </p:spPr>
      </p:cxnSp>
      <p:sp>
        <p:nvSpPr>
          <p:cNvPr id="208" name="Google Shape;208;p34"/>
          <p:cNvSpPr txBox="1"/>
          <p:nvPr/>
        </p:nvSpPr>
        <p:spPr>
          <a:xfrm>
            <a:off x="3380451" y="2432400"/>
            <a:ext cx="2241900" cy="2589000"/>
          </a:xfrm>
          <a:prstGeom prst="rect">
            <a:avLst/>
          </a:prstGeom>
          <a:solidFill>
            <a:srgbClr val="FF00FF"/>
          </a:solid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200" b="1">
                <a:solidFill>
                  <a:schemeClr val="dk1"/>
                </a:solidFill>
              </a:rPr>
              <a:t>Year 4 show integrity when they follow the rules and expectations set here at James Elliman Academy.</a:t>
            </a:r>
            <a:endParaRPr sz="1200" b="1">
              <a:solidFill>
                <a:schemeClr val="dk1"/>
              </a:solidFill>
            </a:endParaRPr>
          </a:p>
          <a:p>
            <a:pPr marL="0" lvl="0" indent="0" algn="l" rtl="0">
              <a:lnSpc>
                <a:spcPct val="115000"/>
              </a:lnSpc>
              <a:spcBef>
                <a:spcPts val="1200"/>
              </a:spcBef>
              <a:spcAft>
                <a:spcPts val="0"/>
              </a:spcAft>
              <a:buNone/>
            </a:pPr>
            <a:r>
              <a:rPr lang="en-GB" sz="1200" b="1">
                <a:solidFill>
                  <a:schemeClr val="dk1"/>
                </a:solidFill>
              </a:rPr>
              <a:t>They listen and respect the opinions of others. </a:t>
            </a:r>
            <a:endParaRPr sz="1200" b="1">
              <a:solidFill>
                <a:schemeClr val="dk1"/>
              </a:solidFill>
            </a:endParaRPr>
          </a:p>
          <a:p>
            <a:pPr marL="0" lvl="0" indent="0" algn="l" rtl="0">
              <a:lnSpc>
                <a:spcPct val="115000"/>
              </a:lnSpc>
              <a:spcBef>
                <a:spcPts val="1200"/>
              </a:spcBef>
              <a:spcAft>
                <a:spcPts val="1200"/>
              </a:spcAft>
              <a:buNone/>
            </a:pPr>
            <a:r>
              <a:rPr lang="en-GB" sz="1200" b="1">
                <a:solidFill>
                  <a:schemeClr val="dk1"/>
                </a:solidFill>
              </a:rPr>
              <a:t>They politely inform others of when they are not doing the right thing and advise them of what they could do. </a:t>
            </a:r>
            <a:endParaRPr sz="1200" b="1">
              <a:solidFill>
                <a:schemeClr val="dk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212"/>
        <p:cNvGrpSpPr/>
        <p:nvPr/>
      </p:nvGrpSpPr>
      <p:grpSpPr>
        <a:xfrm>
          <a:off x="0" y="0"/>
          <a:ext cx="0" cy="0"/>
          <a:chOff x="0" y="0"/>
          <a:chExt cx="0" cy="0"/>
        </a:xfrm>
      </p:grpSpPr>
      <p:sp>
        <p:nvSpPr>
          <p:cNvPr id="213" name="Google Shape;213;p35"/>
          <p:cNvSpPr txBox="1">
            <a:spLocks noGrp="1"/>
          </p:cNvSpPr>
          <p:nvPr>
            <p:ph type="title"/>
          </p:nvPr>
        </p:nvSpPr>
        <p:spPr>
          <a:xfrm>
            <a:off x="184350" y="1408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Clr>
                <a:schemeClr val="dk1"/>
              </a:buClr>
              <a:buSzPct val="49009"/>
              <a:buFont typeface="Arial"/>
              <a:buNone/>
            </a:pPr>
            <a:r>
              <a:rPr lang="en-GB" sz="2244" b="1"/>
              <a:t>Year 5</a:t>
            </a:r>
            <a:r>
              <a:rPr lang="en-GB" sz="2244"/>
              <a:t> have displayed the value of Integrity and the skill of leadership in the following ways</a:t>
            </a:r>
            <a:r>
              <a:rPr lang="en-GB"/>
              <a:t>:</a:t>
            </a:r>
            <a:endParaRPr/>
          </a:p>
        </p:txBody>
      </p:sp>
      <p:pic>
        <p:nvPicPr>
          <p:cNvPr id="214" name="Google Shape;214;p35"/>
          <p:cNvPicPr preferRelativeResize="0"/>
          <p:nvPr/>
        </p:nvPicPr>
        <p:blipFill>
          <a:blip r:embed="rId3">
            <a:alphaModFix/>
          </a:blip>
          <a:stretch>
            <a:fillRect/>
          </a:stretch>
        </p:blipFill>
        <p:spPr>
          <a:xfrm>
            <a:off x="6960025" y="4102275"/>
            <a:ext cx="1872499" cy="914775"/>
          </a:xfrm>
          <a:prstGeom prst="rect">
            <a:avLst/>
          </a:prstGeom>
          <a:noFill/>
          <a:ln>
            <a:noFill/>
          </a:ln>
        </p:spPr>
      </p:pic>
      <p:sp>
        <p:nvSpPr>
          <p:cNvPr id="215" name="Google Shape;215;p35"/>
          <p:cNvSpPr/>
          <p:nvPr/>
        </p:nvSpPr>
        <p:spPr>
          <a:xfrm>
            <a:off x="6054700" y="713500"/>
            <a:ext cx="2967000" cy="3284700"/>
          </a:xfrm>
          <a:prstGeom prst="roundRect">
            <a:avLst>
              <a:gd name="adj" fmla="val 16667"/>
            </a:avLst>
          </a:prstGeom>
          <a:solidFill>
            <a:srgbClr val="FCE5CD"/>
          </a:solidFill>
          <a:ln w="38100" cap="flat" cmpd="sng">
            <a:solidFill>
              <a:schemeClr val="dk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5"/>
          <p:cNvSpPr/>
          <p:nvPr/>
        </p:nvSpPr>
        <p:spPr>
          <a:xfrm>
            <a:off x="48650" y="1123350"/>
            <a:ext cx="3136500" cy="2874900"/>
          </a:xfrm>
          <a:prstGeom prst="roundRect">
            <a:avLst>
              <a:gd name="adj" fmla="val 16667"/>
            </a:avLst>
          </a:prstGeom>
          <a:solidFill>
            <a:srgbClr val="D0E0E3"/>
          </a:solidFill>
          <a:ln w="38100" cap="flat" cmpd="sng">
            <a:solidFill>
              <a:schemeClr val="dk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5"/>
          <p:cNvSpPr txBox="1"/>
          <p:nvPr/>
        </p:nvSpPr>
        <p:spPr>
          <a:xfrm>
            <a:off x="6191200" y="755200"/>
            <a:ext cx="2830500" cy="3186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a:solidFill>
                  <a:schemeClr val="dk2"/>
                </a:solidFill>
                <a:latin typeface="Trebuchet MS"/>
                <a:ea typeface="Trebuchet MS"/>
                <a:cs typeface="Trebuchet MS"/>
                <a:sym typeface="Trebuchet MS"/>
              </a:rPr>
              <a:t>Listening and respecting the opinions of others, following the rules and expectations set here at James Elliman Academy.</a:t>
            </a:r>
            <a:endParaRPr>
              <a:solidFill>
                <a:schemeClr val="dk2"/>
              </a:solidFill>
              <a:latin typeface="Trebuchet MS"/>
              <a:ea typeface="Trebuchet MS"/>
              <a:cs typeface="Trebuchet MS"/>
              <a:sym typeface="Trebuchet MS"/>
            </a:endParaRPr>
          </a:p>
          <a:p>
            <a:pPr marL="0" lvl="0" indent="0" algn="l" rtl="0">
              <a:lnSpc>
                <a:spcPct val="115000"/>
              </a:lnSpc>
              <a:spcBef>
                <a:spcPts val="1200"/>
              </a:spcBef>
              <a:spcAft>
                <a:spcPts val="0"/>
              </a:spcAft>
              <a:buNone/>
            </a:pPr>
            <a:r>
              <a:rPr lang="en-GB">
                <a:solidFill>
                  <a:schemeClr val="dk2"/>
                </a:solidFill>
                <a:latin typeface="Trebuchet MS"/>
                <a:ea typeface="Trebuchet MS"/>
                <a:cs typeface="Trebuchet MS"/>
                <a:sym typeface="Trebuchet MS"/>
              </a:rPr>
              <a:t>Politely informing others of when they are not doing the right thing and advising them of what they could do. </a:t>
            </a:r>
            <a:endParaRPr>
              <a:solidFill>
                <a:schemeClr val="dk2"/>
              </a:solidFill>
              <a:latin typeface="Trebuchet MS"/>
              <a:ea typeface="Trebuchet MS"/>
              <a:cs typeface="Trebuchet MS"/>
              <a:sym typeface="Trebuchet MS"/>
            </a:endParaRPr>
          </a:p>
          <a:p>
            <a:pPr marL="0" lvl="0" indent="0" algn="l" rtl="0">
              <a:lnSpc>
                <a:spcPct val="115000"/>
              </a:lnSpc>
              <a:spcBef>
                <a:spcPts val="1200"/>
              </a:spcBef>
              <a:spcAft>
                <a:spcPts val="1200"/>
              </a:spcAft>
              <a:buNone/>
            </a:pPr>
            <a:r>
              <a:rPr lang="en-GB">
                <a:solidFill>
                  <a:schemeClr val="dk2"/>
                </a:solidFill>
                <a:latin typeface="Trebuchet MS"/>
                <a:ea typeface="Trebuchet MS"/>
                <a:cs typeface="Trebuchet MS"/>
                <a:sym typeface="Trebuchet MS"/>
              </a:rPr>
              <a:t>Playing games fairly and allowing everyone to have a turn.</a:t>
            </a:r>
            <a:endParaRPr>
              <a:solidFill>
                <a:schemeClr val="dk2"/>
              </a:solidFill>
              <a:latin typeface="Trebuchet MS"/>
              <a:ea typeface="Trebuchet MS"/>
              <a:cs typeface="Trebuchet MS"/>
              <a:sym typeface="Trebuchet MS"/>
            </a:endParaRPr>
          </a:p>
        </p:txBody>
      </p:sp>
      <p:sp>
        <p:nvSpPr>
          <p:cNvPr id="218" name="Google Shape;218;p35"/>
          <p:cNvSpPr/>
          <p:nvPr/>
        </p:nvSpPr>
        <p:spPr>
          <a:xfrm>
            <a:off x="3265500" y="2571750"/>
            <a:ext cx="2694000" cy="2445300"/>
          </a:xfrm>
          <a:prstGeom prst="roundRect">
            <a:avLst>
              <a:gd name="adj" fmla="val 16667"/>
            </a:avLst>
          </a:prstGeom>
          <a:solidFill>
            <a:srgbClr val="D5A6BD"/>
          </a:solidFill>
          <a:ln w="38100" cap="flat" cmpd="sng">
            <a:solidFill>
              <a:schemeClr val="dk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5"/>
          <p:cNvSpPr txBox="1"/>
          <p:nvPr/>
        </p:nvSpPr>
        <p:spPr>
          <a:xfrm>
            <a:off x="3272925" y="2606100"/>
            <a:ext cx="2694000" cy="2376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200">
                <a:solidFill>
                  <a:schemeClr val="dk2"/>
                </a:solidFill>
                <a:latin typeface="Trebuchet MS"/>
                <a:ea typeface="Trebuchet MS"/>
                <a:cs typeface="Trebuchet MS"/>
                <a:sym typeface="Trebuchet MS"/>
              </a:rPr>
              <a:t>Some children are beginning to be role models and good citizens as an example for all.</a:t>
            </a:r>
            <a:endParaRPr sz="1200">
              <a:solidFill>
                <a:schemeClr val="dk2"/>
              </a:solidFill>
              <a:latin typeface="Trebuchet MS"/>
              <a:ea typeface="Trebuchet MS"/>
              <a:cs typeface="Trebuchet MS"/>
              <a:sym typeface="Trebuchet MS"/>
            </a:endParaRPr>
          </a:p>
          <a:p>
            <a:pPr marL="0" lvl="0" indent="0" algn="l" rtl="0">
              <a:lnSpc>
                <a:spcPct val="115000"/>
              </a:lnSpc>
              <a:spcBef>
                <a:spcPts val="1200"/>
              </a:spcBef>
              <a:spcAft>
                <a:spcPts val="0"/>
              </a:spcAft>
              <a:buNone/>
            </a:pPr>
            <a:r>
              <a:rPr lang="en-GB" sz="1200">
                <a:solidFill>
                  <a:schemeClr val="dk2"/>
                </a:solidFill>
                <a:latin typeface="Trebuchet MS"/>
                <a:ea typeface="Trebuchet MS"/>
                <a:cs typeface="Trebuchet MS"/>
                <a:sym typeface="Trebuchet MS"/>
              </a:rPr>
              <a:t>Expressing gratitude when somebody else has helped us or done something nice for us.</a:t>
            </a:r>
            <a:endParaRPr sz="1200">
              <a:solidFill>
                <a:schemeClr val="dk2"/>
              </a:solidFill>
              <a:latin typeface="Trebuchet MS"/>
              <a:ea typeface="Trebuchet MS"/>
              <a:cs typeface="Trebuchet MS"/>
              <a:sym typeface="Trebuchet MS"/>
            </a:endParaRPr>
          </a:p>
          <a:p>
            <a:pPr marL="0" lvl="0" indent="0" algn="l" rtl="0">
              <a:lnSpc>
                <a:spcPct val="115000"/>
              </a:lnSpc>
              <a:spcBef>
                <a:spcPts val="1200"/>
              </a:spcBef>
              <a:spcAft>
                <a:spcPts val="1200"/>
              </a:spcAft>
              <a:buNone/>
            </a:pPr>
            <a:r>
              <a:rPr lang="en-GB" sz="1200">
                <a:solidFill>
                  <a:schemeClr val="dk2"/>
                </a:solidFill>
                <a:latin typeface="Trebuchet MS"/>
                <a:ea typeface="Trebuchet MS"/>
                <a:cs typeface="Trebuchet MS"/>
                <a:sym typeface="Trebuchet MS"/>
              </a:rPr>
              <a:t>Some children have demonstrated courage by asking when they are not sure of something. </a:t>
            </a:r>
            <a:endParaRPr sz="1200">
              <a:latin typeface="Trebuchet MS"/>
              <a:ea typeface="Trebuchet MS"/>
              <a:cs typeface="Trebuchet MS"/>
              <a:sym typeface="Trebuchet MS"/>
            </a:endParaRPr>
          </a:p>
        </p:txBody>
      </p:sp>
      <p:sp>
        <p:nvSpPr>
          <p:cNvPr id="220" name="Google Shape;220;p35"/>
          <p:cNvSpPr/>
          <p:nvPr/>
        </p:nvSpPr>
        <p:spPr>
          <a:xfrm>
            <a:off x="3379550" y="519125"/>
            <a:ext cx="2480760" cy="1984500"/>
          </a:xfrm>
          <a:prstGeom prst="cloud">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900" b="1">
                <a:latin typeface="Comic Sans MS"/>
                <a:ea typeface="Comic Sans MS"/>
                <a:cs typeface="Comic Sans MS"/>
                <a:sym typeface="Comic Sans MS"/>
              </a:rPr>
              <a:t>The </a:t>
            </a:r>
            <a:r>
              <a:rPr lang="en-GB" sz="1900" b="1">
                <a:solidFill>
                  <a:srgbClr val="6AA84F"/>
                </a:solidFill>
                <a:latin typeface="Comic Sans MS"/>
                <a:ea typeface="Comic Sans MS"/>
                <a:cs typeface="Comic Sans MS"/>
                <a:sym typeface="Comic Sans MS"/>
              </a:rPr>
              <a:t>RIGHT</a:t>
            </a:r>
            <a:r>
              <a:rPr lang="en-GB" sz="1900" b="1">
                <a:latin typeface="Comic Sans MS"/>
                <a:ea typeface="Comic Sans MS"/>
                <a:cs typeface="Comic Sans MS"/>
                <a:sym typeface="Comic Sans MS"/>
              </a:rPr>
              <a:t> thing to do when NOBODY is watching!</a:t>
            </a:r>
            <a:endParaRPr sz="1900" b="1">
              <a:latin typeface="Comic Sans MS"/>
              <a:ea typeface="Comic Sans MS"/>
              <a:cs typeface="Comic Sans MS"/>
              <a:sym typeface="Comic Sans MS"/>
            </a:endParaRPr>
          </a:p>
        </p:txBody>
      </p:sp>
      <p:sp>
        <p:nvSpPr>
          <p:cNvPr id="221" name="Google Shape;221;p35"/>
          <p:cNvSpPr txBox="1">
            <a:spLocks noGrp="1"/>
          </p:cNvSpPr>
          <p:nvPr>
            <p:ph type="body" idx="1"/>
          </p:nvPr>
        </p:nvSpPr>
        <p:spPr>
          <a:xfrm>
            <a:off x="48650" y="1202975"/>
            <a:ext cx="3323400" cy="2874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1300">
                <a:latin typeface="Trebuchet MS"/>
                <a:ea typeface="Trebuchet MS"/>
                <a:cs typeface="Trebuchet MS"/>
                <a:sym typeface="Trebuchet MS"/>
              </a:rPr>
              <a:t>Tidying up their tables and their immediate learning environment even when they may have not made the mess. </a:t>
            </a:r>
            <a:endParaRPr sz="1300">
              <a:latin typeface="Trebuchet MS"/>
              <a:ea typeface="Trebuchet MS"/>
              <a:cs typeface="Trebuchet MS"/>
              <a:sym typeface="Trebuchet MS"/>
            </a:endParaRPr>
          </a:p>
          <a:p>
            <a:pPr marL="0" lvl="0" indent="0" algn="l" rtl="0">
              <a:spcBef>
                <a:spcPts val="1200"/>
              </a:spcBef>
              <a:spcAft>
                <a:spcPts val="0"/>
              </a:spcAft>
              <a:buNone/>
            </a:pPr>
            <a:r>
              <a:rPr lang="en-GB" sz="1300">
                <a:latin typeface="Trebuchet MS"/>
                <a:ea typeface="Trebuchet MS"/>
                <a:cs typeface="Trebuchet MS"/>
                <a:sym typeface="Trebuchet MS"/>
              </a:rPr>
              <a:t>Finding equipment or money that does not belong to them and handing it in. </a:t>
            </a:r>
            <a:endParaRPr sz="1300">
              <a:latin typeface="Trebuchet MS"/>
              <a:ea typeface="Trebuchet MS"/>
              <a:cs typeface="Trebuchet MS"/>
              <a:sym typeface="Trebuchet MS"/>
            </a:endParaRPr>
          </a:p>
          <a:p>
            <a:pPr marL="0" lvl="0" indent="0" algn="l" rtl="0">
              <a:spcBef>
                <a:spcPts val="1200"/>
              </a:spcBef>
              <a:spcAft>
                <a:spcPts val="0"/>
              </a:spcAft>
              <a:buNone/>
            </a:pPr>
            <a:r>
              <a:rPr lang="en-GB" sz="1300">
                <a:latin typeface="Trebuchet MS"/>
                <a:ea typeface="Trebuchet MS"/>
                <a:cs typeface="Trebuchet MS"/>
                <a:sym typeface="Trebuchet MS"/>
              </a:rPr>
              <a:t>Lending equipment to others and generally helping when somebody is stuck.</a:t>
            </a:r>
            <a:endParaRPr sz="1300">
              <a:latin typeface="Trebuchet MS"/>
              <a:ea typeface="Trebuchet MS"/>
              <a:cs typeface="Trebuchet MS"/>
              <a:sym typeface="Trebuchet MS"/>
            </a:endParaRPr>
          </a:p>
          <a:p>
            <a:pPr marL="457200" lvl="0" indent="0" algn="l" rtl="0">
              <a:spcBef>
                <a:spcPts val="1200"/>
              </a:spcBef>
              <a:spcAft>
                <a:spcPts val="1200"/>
              </a:spcAft>
              <a:buNone/>
            </a:pPr>
            <a:endParaRPr sz="1300">
              <a:latin typeface="Trebuchet MS"/>
              <a:ea typeface="Trebuchet MS"/>
              <a:cs typeface="Trebuchet MS"/>
              <a:sym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cxnSp>
        <p:nvCxnSpPr>
          <p:cNvPr id="226" name="Google Shape;226;p36"/>
          <p:cNvCxnSpPr/>
          <p:nvPr/>
        </p:nvCxnSpPr>
        <p:spPr>
          <a:xfrm rot="10800000" flipH="1">
            <a:off x="5346350" y="1530000"/>
            <a:ext cx="584100" cy="701100"/>
          </a:xfrm>
          <a:prstGeom prst="straightConnector1">
            <a:avLst/>
          </a:prstGeom>
          <a:noFill/>
          <a:ln w="9525" cap="flat" cmpd="sng">
            <a:solidFill>
              <a:srgbClr val="595959"/>
            </a:solidFill>
            <a:prstDash val="solid"/>
            <a:round/>
            <a:headEnd type="none" w="sm" len="sm"/>
            <a:tailEnd type="triangle" w="med" len="med"/>
          </a:ln>
        </p:spPr>
      </p:cxnSp>
      <p:cxnSp>
        <p:nvCxnSpPr>
          <p:cNvPr id="227" name="Google Shape;227;p36"/>
          <p:cNvCxnSpPr/>
          <p:nvPr/>
        </p:nvCxnSpPr>
        <p:spPr>
          <a:xfrm flipH="1">
            <a:off x="2537675" y="2369100"/>
            <a:ext cx="664200" cy="1800"/>
          </a:xfrm>
          <a:prstGeom prst="straightConnector1">
            <a:avLst/>
          </a:prstGeom>
          <a:noFill/>
          <a:ln w="9525" cap="flat" cmpd="sng">
            <a:solidFill>
              <a:srgbClr val="595959"/>
            </a:solidFill>
            <a:prstDash val="solid"/>
            <a:round/>
            <a:headEnd type="none" w="sm" len="sm"/>
            <a:tailEnd type="triangle" w="med" len="med"/>
          </a:ln>
        </p:spPr>
      </p:cxnSp>
      <p:cxnSp>
        <p:nvCxnSpPr>
          <p:cNvPr id="228" name="Google Shape;228;p36"/>
          <p:cNvCxnSpPr/>
          <p:nvPr/>
        </p:nvCxnSpPr>
        <p:spPr>
          <a:xfrm>
            <a:off x="3159400" y="3033025"/>
            <a:ext cx="6900" cy="845400"/>
          </a:xfrm>
          <a:prstGeom prst="straightConnector1">
            <a:avLst/>
          </a:prstGeom>
          <a:noFill/>
          <a:ln w="9525" cap="flat" cmpd="sng">
            <a:solidFill>
              <a:srgbClr val="595959"/>
            </a:solidFill>
            <a:prstDash val="solid"/>
            <a:round/>
            <a:headEnd type="none" w="sm" len="sm"/>
            <a:tailEnd type="triangle" w="med" len="med"/>
          </a:ln>
        </p:spPr>
      </p:cxnSp>
      <p:sp>
        <p:nvSpPr>
          <p:cNvPr id="229" name="Google Shape;229;p36"/>
          <p:cNvSpPr txBox="1"/>
          <p:nvPr/>
        </p:nvSpPr>
        <p:spPr>
          <a:xfrm>
            <a:off x="43775" y="3965175"/>
            <a:ext cx="4454400" cy="1108200"/>
          </a:xfrm>
          <a:prstGeom prst="rect">
            <a:avLst/>
          </a:prstGeom>
          <a:solidFill>
            <a:srgbClr val="D9D9D9"/>
          </a:solidFill>
          <a:ln w="38100" cap="flat" cmpd="sng">
            <a:solidFill>
              <a:srgbClr val="9900FF"/>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i="0" strike="noStrike" cap="none">
                <a:solidFill>
                  <a:srgbClr val="000000"/>
                </a:solidFill>
                <a:latin typeface="Calibri"/>
                <a:ea typeface="Calibri"/>
                <a:cs typeface="Calibri"/>
                <a:sym typeface="Calibri"/>
              </a:rPr>
              <a:t>In </a:t>
            </a:r>
            <a:r>
              <a:rPr lang="en-GB" sz="1200" b="1">
                <a:latin typeface="Calibri"/>
                <a:ea typeface="Calibri"/>
                <a:cs typeface="Calibri"/>
                <a:sym typeface="Calibri"/>
              </a:rPr>
              <a:t>PSHE</a:t>
            </a:r>
            <a:r>
              <a:rPr lang="en-GB" sz="1200">
                <a:latin typeface="Calibri"/>
                <a:ea typeface="Calibri"/>
                <a:cs typeface="Calibri"/>
                <a:sym typeface="Calibri"/>
              </a:rPr>
              <a:t> and </a:t>
            </a:r>
            <a:r>
              <a:rPr lang="en-GB" sz="1200" b="1">
                <a:latin typeface="Calibri"/>
                <a:ea typeface="Calibri"/>
                <a:cs typeface="Calibri"/>
                <a:sym typeface="Calibri"/>
              </a:rPr>
              <a:t>Votes for School</a:t>
            </a:r>
            <a:r>
              <a:rPr lang="en-GB" sz="1200">
                <a:latin typeface="Calibri"/>
                <a:ea typeface="Calibri"/>
                <a:cs typeface="Calibri"/>
                <a:sym typeface="Calibri"/>
              </a:rPr>
              <a:t>, </a:t>
            </a:r>
            <a:r>
              <a:rPr lang="en-GB" sz="1200" i="0" strike="noStrike" cap="none">
                <a:solidFill>
                  <a:srgbClr val="000000"/>
                </a:solidFill>
                <a:latin typeface="Calibri"/>
                <a:ea typeface="Calibri"/>
                <a:cs typeface="Calibri"/>
                <a:sym typeface="Calibri"/>
              </a:rPr>
              <a:t>Year 6 have learnt that not everybody is going to share the same views as them and in life there will always be differences. They </a:t>
            </a:r>
            <a:r>
              <a:rPr lang="en-GB" sz="1200" i="0" strike="noStrike" cap="none">
                <a:solidFill>
                  <a:srgbClr val="000000"/>
                </a:solidFill>
                <a:highlight>
                  <a:srgbClr val="6FA8DC"/>
                </a:highlight>
                <a:latin typeface="Calibri"/>
                <a:ea typeface="Calibri"/>
                <a:cs typeface="Calibri"/>
                <a:sym typeface="Calibri"/>
              </a:rPr>
              <a:t>listened </a:t>
            </a:r>
            <a:r>
              <a:rPr lang="en-GB" sz="1200" i="0" strike="noStrike" cap="none">
                <a:solidFill>
                  <a:srgbClr val="000000"/>
                </a:solidFill>
                <a:latin typeface="Calibri"/>
                <a:ea typeface="Calibri"/>
                <a:cs typeface="Calibri"/>
                <a:sym typeface="Calibri"/>
              </a:rPr>
              <a:t>to each other and have used their moral compass to make the correct choices that ensure they are remaining true to themselves and in line with the JEA values. </a:t>
            </a:r>
            <a:endParaRPr sz="1200" i="0" strike="noStrike" cap="none">
              <a:solidFill>
                <a:srgbClr val="000000"/>
              </a:solidFill>
              <a:latin typeface="Calibri"/>
              <a:ea typeface="Calibri"/>
              <a:cs typeface="Calibri"/>
              <a:sym typeface="Calibri"/>
            </a:endParaRPr>
          </a:p>
        </p:txBody>
      </p:sp>
      <p:sp>
        <p:nvSpPr>
          <p:cNvPr id="230" name="Google Shape;230;p36"/>
          <p:cNvSpPr txBox="1"/>
          <p:nvPr/>
        </p:nvSpPr>
        <p:spPr>
          <a:xfrm>
            <a:off x="5985900" y="114450"/>
            <a:ext cx="3158100" cy="1662300"/>
          </a:xfrm>
          <a:prstGeom prst="rect">
            <a:avLst/>
          </a:prstGeom>
          <a:solidFill>
            <a:srgbClr val="D9D9D9"/>
          </a:solidFill>
          <a:ln w="38100" cap="flat" cmpd="sng">
            <a:solidFill>
              <a:srgbClr val="9900FF"/>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u="sng">
                <a:latin typeface="Calibri"/>
                <a:ea typeface="Calibri"/>
                <a:cs typeface="Calibri"/>
                <a:sym typeface="Calibri"/>
              </a:rPr>
              <a:t>World War Two VR Workshop</a:t>
            </a:r>
            <a:endParaRPr sz="1200" b="1" u="sng">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sng">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a:latin typeface="Calibri"/>
                <a:ea typeface="Calibri"/>
                <a:cs typeface="Calibri"/>
                <a:sym typeface="Calibri"/>
              </a:rPr>
              <a:t>A big well done to our Year 6 students for their outstanding behaviour during the World War 2 virtual reality workshop. Their integrity shone through as they approached the experience with respect, responsibility, and genuine curiosity. Well done, Year 6!</a:t>
            </a:r>
            <a:endParaRPr sz="1200" i="0" strike="noStrike" cap="none">
              <a:solidFill>
                <a:srgbClr val="000000"/>
              </a:solidFill>
              <a:latin typeface="Calibri"/>
              <a:ea typeface="Calibri"/>
              <a:cs typeface="Calibri"/>
              <a:sym typeface="Calibri"/>
            </a:endParaRPr>
          </a:p>
        </p:txBody>
      </p:sp>
      <p:sp>
        <p:nvSpPr>
          <p:cNvPr id="231" name="Google Shape;231;p36"/>
          <p:cNvSpPr txBox="1"/>
          <p:nvPr/>
        </p:nvSpPr>
        <p:spPr>
          <a:xfrm>
            <a:off x="6530025" y="2754425"/>
            <a:ext cx="2400300" cy="2216400"/>
          </a:xfrm>
          <a:prstGeom prst="rect">
            <a:avLst/>
          </a:prstGeom>
          <a:solidFill>
            <a:srgbClr val="D9D9D9"/>
          </a:solidFill>
          <a:ln w="38100" cap="flat" cmpd="sng">
            <a:solidFill>
              <a:srgbClr val="9900FF"/>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rgbClr val="000000"/>
                </a:solidFill>
                <a:latin typeface="Calibri"/>
                <a:ea typeface="Calibri"/>
                <a:cs typeface="Calibri"/>
                <a:sym typeface="Calibri"/>
              </a:rPr>
              <a:t>Christmas Activity with parents </a:t>
            </a:r>
            <a:endParaRPr sz="1200" b="1" i="0" u="sng"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i="0" strike="noStrike" cap="none">
                <a:solidFill>
                  <a:srgbClr val="000000"/>
                </a:solidFill>
                <a:latin typeface="Calibri"/>
                <a:ea typeface="Calibri"/>
                <a:cs typeface="Calibri"/>
                <a:sym typeface="Calibri"/>
              </a:rPr>
              <a:t>We were especially proud of year 6 on </a:t>
            </a:r>
            <a:r>
              <a:rPr lang="en-GB" sz="1200">
                <a:latin typeface="Calibri"/>
                <a:ea typeface="Calibri"/>
                <a:cs typeface="Calibri"/>
                <a:sym typeface="Calibri"/>
              </a:rPr>
              <a:t>Thursday</a:t>
            </a:r>
            <a:r>
              <a:rPr lang="en-GB" sz="1200" i="0" strike="noStrike" cap="none">
                <a:solidFill>
                  <a:srgbClr val="000000"/>
                </a:solidFill>
                <a:latin typeface="Calibri"/>
                <a:ea typeface="Calibri"/>
                <a:cs typeface="Calibri"/>
                <a:sym typeface="Calibri"/>
              </a:rPr>
              <a:t> during the Christmas activity afternoon. Children supported adults in setting up responsibly, they showed respect to all the parents/carers who joined in and </a:t>
            </a:r>
            <a:r>
              <a:rPr lang="en-GB" sz="1200">
                <a:latin typeface="Calibri"/>
                <a:ea typeface="Calibri"/>
                <a:cs typeface="Calibri"/>
                <a:sym typeface="Calibri"/>
              </a:rPr>
              <a:t>demonstrated</a:t>
            </a:r>
            <a:r>
              <a:rPr lang="en-GB" sz="1200" i="0" strike="noStrike" cap="none">
                <a:solidFill>
                  <a:srgbClr val="000000"/>
                </a:solidFill>
                <a:latin typeface="Calibri"/>
                <a:ea typeface="Calibri"/>
                <a:cs typeface="Calibri"/>
                <a:sym typeface="Calibri"/>
              </a:rPr>
              <a:t> exemplary behaviour. It has been a lovely end to the term. Well done year 6!</a:t>
            </a:r>
            <a:endParaRPr sz="1200" i="0" strike="noStrike" cap="none">
              <a:solidFill>
                <a:srgbClr val="000000"/>
              </a:solidFill>
              <a:latin typeface="Calibri"/>
              <a:ea typeface="Calibri"/>
              <a:cs typeface="Calibri"/>
              <a:sym typeface="Calibri"/>
            </a:endParaRPr>
          </a:p>
        </p:txBody>
      </p:sp>
      <p:sp>
        <p:nvSpPr>
          <p:cNvPr id="232" name="Google Shape;232;p36"/>
          <p:cNvSpPr txBox="1"/>
          <p:nvPr/>
        </p:nvSpPr>
        <p:spPr>
          <a:xfrm>
            <a:off x="3104925" y="2200575"/>
            <a:ext cx="2220300" cy="800400"/>
          </a:xfrm>
          <a:prstGeom prst="rect">
            <a:avLst/>
          </a:prstGeom>
          <a:solidFill>
            <a:srgbClr val="8E7CC3"/>
          </a:solidFill>
          <a:ln w="9525" cap="flat" cmpd="sng">
            <a:solidFill>
              <a:srgbClr val="741B47"/>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2000" b="1" i="0" u="sng" strike="noStrike" cap="none">
                <a:solidFill>
                  <a:srgbClr val="FFFFFF"/>
                </a:solidFill>
                <a:latin typeface="Arial"/>
                <a:ea typeface="Arial"/>
                <a:cs typeface="Arial"/>
                <a:sym typeface="Arial"/>
              </a:rPr>
              <a:t>Year 6</a:t>
            </a:r>
            <a:endParaRPr sz="2000" b="1" i="0" u="sng" strike="noStrike" cap="none">
              <a:solidFill>
                <a:srgbClr val="FFFFF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2000" b="1" i="0" u="sng" strike="noStrike" cap="none">
                <a:solidFill>
                  <a:srgbClr val="FFFFFF"/>
                </a:solidFill>
                <a:latin typeface="Arial"/>
                <a:ea typeface="Arial"/>
                <a:cs typeface="Arial"/>
                <a:sym typeface="Arial"/>
              </a:rPr>
              <a:t>Integrity</a:t>
            </a:r>
            <a:endParaRPr sz="1400" b="0" i="0" u="none" strike="noStrike" cap="none">
              <a:solidFill>
                <a:srgbClr val="000000"/>
              </a:solidFill>
              <a:latin typeface="Arial"/>
              <a:ea typeface="Arial"/>
              <a:cs typeface="Arial"/>
              <a:sym typeface="Arial"/>
            </a:endParaRPr>
          </a:p>
        </p:txBody>
      </p:sp>
      <p:sp>
        <p:nvSpPr>
          <p:cNvPr id="233" name="Google Shape;233;p36"/>
          <p:cNvSpPr txBox="1"/>
          <p:nvPr/>
        </p:nvSpPr>
        <p:spPr>
          <a:xfrm>
            <a:off x="43775" y="114450"/>
            <a:ext cx="2400300" cy="3694200"/>
          </a:xfrm>
          <a:prstGeom prst="rect">
            <a:avLst/>
          </a:prstGeom>
          <a:solidFill>
            <a:srgbClr val="D9D9D9"/>
          </a:solidFill>
          <a:ln w="38100" cap="flat" cmpd="sng">
            <a:solidFill>
              <a:srgbClr val="9900FF"/>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GB" sz="1200">
                <a:latin typeface="Calibri"/>
                <a:ea typeface="Calibri"/>
                <a:cs typeface="Calibri"/>
                <a:sym typeface="Calibri"/>
              </a:rPr>
              <a:t>Integrity means doing the right thing, even when no one is watching. It’s about being honest, standing up for what is right, and staying true to your values, even when it’s not the easiest choice to make.</a:t>
            </a:r>
            <a:endParaRPr sz="1200">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1200" b="1">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sz="1100" b="1">
                <a:latin typeface="Calibri"/>
                <a:ea typeface="Calibri"/>
                <a:cs typeface="Calibri"/>
                <a:sym typeface="Calibri"/>
              </a:rPr>
              <a:t>This half term, Year 6 has shown us so many shining examples of integrity:</a:t>
            </a:r>
            <a:endParaRPr sz="1100" b="1">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1100">
              <a:latin typeface="Calibri"/>
              <a:ea typeface="Calibri"/>
              <a:cs typeface="Calibri"/>
              <a:sym typeface="Calibri"/>
            </a:endParaRPr>
          </a:p>
          <a:p>
            <a:pPr marL="457200" lvl="0" indent="-298450" algn="l" rtl="0">
              <a:spcBef>
                <a:spcPts val="0"/>
              </a:spcBef>
              <a:spcAft>
                <a:spcPts val="0"/>
              </a:spcAft>
              <a:buSzPts val="1100"/>
              <a:buFont typeface="Calibri"/>
              <a:buChar char="●"/>
            </a:pPr>
            <a:r>
              <a:rPr lang="en-GB" sz="1100">
                <a:latin typeface="Calibri"/>
                <a:ea typeface="Calibri"/>
                <a:cs typeface="Calibri"/>
                <a:sym typeface="Calibri"/>
              </a:rPr>
              <a:t>Taking responsibility for their actions and owning up when they’ve made a mistake.</a:t>
            </a:r>
            <a:endParaRPr sz="1100">
              <a:latin typeface="Calibri"/>
              <a:ea typeface="Calibri"/>
              <a:cs typeface="Calibri"/>
              <a:sym typeface="Calibri"/>
            </a:endParaRPr>
          </a:p>
          <a:p>
            <a:pPr marL="457200" lvl="0" indent="-298450" algn="l" rtl="0">
              <a:spcBef>
                <a:spcPts val="0"/>
              </a:spcBef>
              <a:spcAft>
                <a:spcPts val="0"/>
              </a:spcAft>
              <a:buSzPts val="1100"/>
              <a:buFont typeface="Calibri"/>
              <a:buChar char="●"/>
            </a:pPr>
            <a:r>
              <a:rPr lang="en-GB" sz="1100">
                <a:latin typeface="Calibri"/>
                <a:ea typeface="Calibri"/>
                <a:cs typeface="Calibri"/>
                <a:sym typeface="Calibri"/>
              </a:rPr>
              <a:t>Showing kindness and fairness, making sure everyone feels included and supported.</a:t>
            </a:r>
            <a:endParaRPr sz="1100">
              <a:latin typeface="Calibri"/>
              <a:ea typeface="Calibri"/>
              <a:cs typeface="Calibri"/>
              <a:sym typeface="Calibri"/>
            </a:endParaRPr>
          </a:p>
          <a:p>
            <a:pPr marL="457200" lvl="0" indent="-298450" algn="l" rtl="0">
              <a:spcBef>
                <a:spcPts val="0"/>
              </a:spcBef>
              <a:spcAft>
                <a:spcPts val="0"/>
              </a:spcAft>
              <a:buSzPts val="1100"/>
              <a:buFont typeface="Calibri"/>
              <a:buChar char="●"/>
            </a:pPr>
            <a:r>
              <a:rPr lang="en-GB" sz="1100">
                <a:latin typeface="Calibri"/>
                <a:ea typeface="Calibri"/>
                <a:cs typeface="Calibri"/>
                <a:sym typeface="Calibri"/>
              </a:rPr>
              <a:t>Working hard and staying focused on tasks, even when faced with challenges.</a:t>
            </a:r>
            <a:endParaRPr sz="1100">
              <a:latin typeface="Calibri"/>
              <a:ea typeface="Calibri"/>
              <a:cs typeface="Calibri"/>
              <a:sym typeface="Calibri"/>
            </a:endParaRPr>
          </a:p>
        </p:txBody>
      </p:sp>
      <p:cxnSp>
        <p:nvCxnSpPr>
          <p:cNvPr id="234" name="Google Shape;234;p36"/>
          <p:cNvCxnSpPr>
            <a:endCxn id="231" idx="1"/>
          </p:cNvCxnSpPr>
          <p:nvPr/>
        </p:nvCxnSpPr>
        <p:spPr>
          <a:xfrm>
            <a:off x="5325225" y="3014825"/>
            <a:ext cx="1204800" cy="847800"/>
          </a:xfrm>
          <a:prstGeom prst="straightConnector1">
            <a:avLst/>
          </a:prstGeom>
          <a:noFill/>
          <a:ln w="9525" cap="flat" cmpd="sng">
            <a:solidFill>
              <a:srgbClr val="595959"/>
            </a:solidFill>
            <a:prstDash val="solid"/>
            <a:round/>
            <a:headEnd type="none" w="sm" len="sm"/>
            <a:tailEnd type="triangle" w="med" len="med"/>
          </a:ln>
        </p:spPr>
      </p:cxnSp>
      <p:pic>
        <p:nvPicPr>
          <p:cNvPr id="235" name="Google Shape;235;p36"/>
          <p:cNvPicPr preferRelativeResize="0"/>
          <p:nvPr/>
        </p:nvPicPr>
        <p:blipFill>
          <a:blip r:embed="rId3">
            <a:alphaModFix/>
          </a:blip>
          <a:stretch>
            <a:fillRect/>
          </a:stretch>
        </p:blipFill>
        <p:spPr>
          <a:xfrm>
            <a:off x="2782547" y="32689"/>
            <a:ext cx="2985702" cy="2086191"/>
          </a:xfrm>
          <a:prstGeom prst="rect">
            <a:avLst/>
          </a:prstGeom>
          <a:noFill/>
          <a:ln>
            <a:noFill/>
          </a:ln>
        </p:spPr>
      </p:pic>
      <p:pic>
        <p:nvPicPr>
          <p:cNvPr id="236" name="Google Shape;236;p36"/>
          <p:cNvPicPr preferRelativeResize="0"/>
          <p:nvPr/>
        </p:nvPicPr>
        <p:blipFill>
          <a:blip r:embed="rId4">
            <a:alphaModFix/>
          </a:blip>
          <a:stretch>
            <a:fillRect/>
          </a:stretch>
        </p:blipFill>
        <p:spPr>
          <a:xfrm>
            <a:off x="4628825" y="3149300"/>
            <a:ext cx="1837500" cy="192407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Google Shape;241;p37"/>
          <p:cNvPicPr preferRelativeResize="0"/>
          <p:nvPr/>
        </p:nvPicPr>
        <p:blipFill>
          <a:blip r:embed="rId3">
            <a:alphaModFix/>
          </a:blip>
          <a:stretch>
            <a:fillRect/>
          </a:stretch>
        </p:blipFill>
        <p:spPr>
          <a:xfrm>
            <a:off x="152400" y="152400"/>
            <a:ext cx="8794724" cy="49258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8"/>
          <p:cNvSpPr txBox="1">
            <a:spLocks noGrp="1"/>
          </p:cNvSpPr>
          <p:nvPr>
            <p:ph type="title"/>
          </p:nvPr>
        </p:nvSpPr>
        <p:spPr>
          <a:xfrm>
            <a:off x="311700" y="84875"/>
            <a:ext cx="49560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solidFill>
                  <a:srgbClr val="073763"/>
                </a:solidFill>
              </a:rPr>
              <a:t>Safety Message: Wearing a Seatbelt Keeps us Safe</a:t>
            </a:r>
            <a:endParaRPr b="1">
              <a:solidFill>
                <a:srgbClr val="073763"/>
              </a:solidFill>
            </a:endParaRPr>
          </a:p>
        </p:txBody>
      </p:sp>
      <p:sp>
        <p:nvSpPr>
          <p:cNvPr id="247" name="Google Shape;247;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248" name="Google Shape;248;p38"/>
          <p:cNvPicPr preferRelativeResize="0"/>
          <p:nvPr/>
        </p:nvPicPr>
        <p:blipFill>
          <a:blip r:embed="rId3">
            <a:alphaModFix/>
          </a:blip>
          <a:stretch>
            <a:fillRect/>
          </a:stretch>
        </p:blipFill>
        <p:spPr>
          <a:xfrm>
            <a:off x="5387069" y="84875"/>
            <a:ext cx="3666111" cy="5143500"/>
          </a:xfrm>
          <a:prstGeom prst="rect">
            <a:avLst/>
          </a:prstGeom>
          <a:noFill/>
          <a:ln>
            <a:noFill/>
          </a:ln>
        </p:spPr>
      </p:pic>
      <p:pic>
        <p:nvPicPr>
          <p:cNvPr id="249" name="Google Shape;249;p38"/>
          <p:cNvPicPr preferRelativeResize="0"/>
          <p:nvPr/>
        </p:nvPicPr>
        <p:blipFill rotWithShape="1">
          <a:blip r:embed="rId4">
            <a:alphaModFix/>
          </a:blip>
          <a:srcRect/>
          <a:stretch/>
        </p:blipFill>
        <p:spPr>
          <a:xfrm>
            <a:off x="307750" y="1206375"/>
            <a:ext cx="2090324" cy="1458601"/>
          </a:xfrm>
          <a:prstGeom prst="rect">
            <a:avLst/>
          </a:prstGeom>
          <a:noFill/>
          <a:ln>
            <a:noFill/>
          </a:ln>
        </p:spPr>
      </p:pic>
      <p:pic>
        <p:nvPicPr>
          <p:cNvPr id="250" name="Google Shape;250;p38"/>
          <p:cNvPicPr preferRelativeResize="0"/>
          <p:nvPr/>
        </p:nvPicPr>
        <p:blipFill rotWithShape="1">
          <a:blip r:embed="rId5">
            <a:alphaModFix/>
          </a:blip>
          <a:srcRect/>
          <a:stretch/>
        </p:blipFill>
        <p:spPr>
          <a:xfrm>
            <a:off x="2570938" y="1206375"/>
            <a:ext cx="2090838" cy="1458600"/>
          </a:xfrm>
          <a:prstGeom prst="rect">
            <a:avLst/>
          </a:prstGeom>
          <a:noFill/>
          <a:ln>
            <a:noFill/>
          </a:ln>
        </p:spPr>
      </p:pic>
      <p:pic>
        <p:nvPicPr>
          <p:cNvPr id="251" name="Google Shape;251;p38"/>
          <p:cNvPicPr preferRelativeResize="0"/>
          <p:nvPr/>
        </p:nvPicPr>
        <p:blipFill rotWithShape="1">
          <a:blip r:embed="rId6">
            <a:alphaModFix/>
          </a:blip>
          <a:srcRect/>
          <a:stretch/>
        </p:blipFill>
        <p:spPr>
          <a:xfrm>
            <a:off x="311700" y="2734900"/>
            <a:ext cx="2090825" cy="1463709"/>
          </a:xfrm>
          <a:prstGeom prst="rect">
            <a:avLst/>
          </a:prstGeom>
          <a:noFill/>
          <a:ln>
            <a:noFill/>
          </a:ln>
        </p:spPr>
      </p:pic>
      <p:pic>
        <p:nvPicPr>
          <p:cNvPr id="252" name="Google Shape;252;p38"/>
          <p:cNvPicPr preferRelativeResize="0"/>
          <p:nvPr/>
        </p:nvPicPr>
        <p:blipFill rotWithShape="1">
          <a:blip r:embed="rId7">
            <a:alphaModFix/>
          </a:blip>
          <a:srcRect/>
          <a:stretch/>
        </p:blipFill>
        <p:spPr>
          <a:xfrm>
            <a:off x="2571200" y="2777950"/>
            <a:ext cx="2090324" cy="1458450"/>
          </a:xfrm>
          <a:prstGeom prst="rect">
            <a:avLst/>
          </a:prstGeom>
          <a:noFill/>
          <a:ln>
            <a:noFill/>
          </a:ln>
        </p:spPr>
      </p:pic>
      <p:pic>
        <p:nvPicPr>
          <p:cNvPr id="253" name="Google Shape;253;p38"/>
          <p:cNvPicPr preferRelativeResize="0"/>
          <p:nvPr/>
        </p:nvPicPr>
        <p:blipFill rotWithShape="1">
          <a:blip r:embed="rId8">
            <a:alphaModFix/>
          </a:blip>
          <a:srcRect/>
          <a:stretch/>
        </p:blipFill>
        <p:spPr>
          <a:xfrm>
            <a:off x="4044879" y="3759175"/>
            <a:ext cx="1973596" cy="1384326"/>
          </a:xfrm>
          <a:prstGeom prst="rect">
            <a:avLst/>
          </a:prstGeom>
          <a:noFill/>
          <a:ln>
            <a:noFill/>
          </a:ln>
        </p:spPr>
      </p:pic>
      <p:sp>
        <p:nvSpPr>
          <p:cNvPr id="254" name="Google Shape;254;p38"/>
          <p:cNvSpPr/>
          <p:nvPr/>
        </p:nvSpPr>
        <p:spPr>
          <a:xfrm>
            <a:off x="3651750" y="2996500"/>
            <a:ext cx="920400" cy="204600"/>
          </a:xfrm>
          <a:prstGeom prst="rect">
            <a:avLst/>
          </a:prstGeom>
          <a:solidFill>
            <a:srgbClr val="E7E6E6"/>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300"/>
              <a:buFont typeface="Arial"/>
              <a:buNone/>
            </a:pPr>
            <a:r>
              <a:rPr lang="en-GB" sz="700" b="1" i="0" u="none" strike="noStrike" cap="none">
                <a:solidFill>
                  <a:srgbClr val="000000"/>
                </a:solidFill>
                <a:latin typeface="Arial"/>
                <a:ea typeface="Arial"/>
                <a:cs typeface="Arial"/>
                <a:sym typeface="Arial"/>
              </a:rPr>
              <a:t>12 - 13 years old.</a:t>
            </a:r>
            <a:endParaRPr sz="700" b="1" i="0" u="none" strike="noStrike" cap="none">
              <a:solidFill>
                <a:srgbClr val="000000"/>
              </a:solidFill>
              <a:latin typeface="Arial"/>
              <a:ea typeface="Arial"/>
              <a:cs typeface="Arial"/>
              <a:sym typeface="Arial"/>
            </a:endParaRPr>
          </a:p>
        </p:txBody>
      </p:sp>
      <p:sp>
        <p:nvSpPr>
          <p:cNvPr id="255" name="Google Shape;255;p38"/>
          <p:cNvSpPr txBox="1"/>
          <p:nvPr/>
        </p:nvSpPr>
        <p:spPr>
          <a:xfrm>
            <a:off x="310775" y="4576325"/>
            <a:ext cx="3457500" cy="34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u="sng">
                <a:solidFill>
                  <a:schemeClr val="hlink"/>
                </a:solidFill>
                <a:hlinkClick r:id="rId9"/>
              </a:rPr>
              <a:t>EYFS and KS1 - Seatbelt Song</a:t>
            </a:r>
            <a:endParaRPr sz="1800">
              <a:solidFill>
                <a:schemeClr val="dk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9"/>
          <p:cNvSpPr txBox="1">
            <a:spLocks noGrp="1"/>
          </p:cNvSpPr>
          <p:nvPr>
            <p:ph type="title"/>
          </p:nvPr>
        </p:nvSpPr>
        <p:spPr>
          <a:xfrm>
            <a:off x="5156250" y="0"/>
            <a:ext cx="45369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Charities and fundraising</a:t>
            </a:r>
            <a:endParaRPr b="1"/>
          </a:p>
        </p:txBody>
      </p:sp>
      <p:sp>
        <p:nvSpPr>
          <p:cNvPr id="261" name="Google Shape;261;p39"/>
          <p:cNvSpPr txBox="1">
            <a:spLocks noGrp="1"/>
          </p:cNvSpPr>
          <p:nvPr>
            <p:ph type="body" idx="1"/>
          </p:nvPr>
        </p:nvSpPr>
        <p:spPr>
          <a:xfrm>
            <a:off x="71575" y="177250"/>
            <a:ext cx="4996200" cy="1908900"/>
          </a:xfrm>
          <a:prstGeom prst="rect">
            <a:avLst/>
          </a:prstGeom>
        </p:spPr>
        <p:txBody>
          <a:bodyPr spcFirstLastPara="1" wrap="square" lIns="91425" tIns="91425" rIns="91425" bIns="91425" anchor="t" anchorCtr="0">
            <a:normAutofit fontScale="92500" lnSpcReduction="20000"/>
          </a:bodyPr>
          <a:lstStyle/>
          <a:p>
            <a:pPr marL="0" lvl="0" indent="0" algn="just" rtl="0">
              <a:spcBef>
                <a:spcPts val="0"/>
              </a:spcBef>
              <a:spcAft>
                <a:spcPts val="1200"/>
              </a:spcAft>
              <a:buNone/>
            </a:pPr>
            <a:r>
              <a:rPr lang="en-GB" b="1"/>
              <a:t>These chosen local charities have been allocated to each year group who will be raising money to give back to the charities in the community who help so many of our children and families at James Elliman Academy.</a:t>
            </a:r>
            <a:endParaRPr sz="1200" b="1">
              <a:solidFill>
                <a:schemeClr val="accent1"/>
              </a:solidFill>
            </a:endParaRPr>
          </a:p>
        </p:txBody>
      </p:sp>
      <p:pic>
        <p:nvPicPr>
          <p:cNvPr id="262" name="Google Shape;262;p39"/>
          <p:cNvPicPr preferRelativeResize="0"/>
          <p:nvPr/>
        </p:nvPicPr>
        <p:blipFill>
          <a:blip r:embed="rId3">
            <a:alphaModFix/>
          </a:blip>
          <a:stretch>
            <a:fillRect/>
          </a:stretch>
        </p:blipFill>
        <p:spPr>
          <a:xfrm>
            <a:off x="2912250" y="2375575"/>
            <a:ext cx="837825" cy="698200"/>
          </a:xfrm>
          <a:prstGeom prst="rect">
            <a:avLst/>
          </a:prstGeom>
          <a:noFill/>
          <a:ln>
            <a:noFill/>
          </a:ln>
        </p:spPr>
      </p:pic>
      <p:pic>
        <p:nvPicPr>
          <p:cNvPr id="263" name="Google Shape;263;p39"/>
          <p:cNvPicPr preferRelativeResize="0"/>
          <p:nvPr/>
        </p:nvPicPr>
        <p:blipFill>
          <a:blip r:embed="rId4">
            <a:alphaModFix/>
          </a:blip>
          <a:stretch>
            <a:fillRect/>
          </a:stretch>
        </p:blipFill>
        <p:spPr>
          <a:xfrm>
            <a:off x="2912250" y="3363188"/>
            <a:ext cx="1301312" cy="444700"/>
          </a:xfrm>
          <a:prstGeom prst="rect">
            <a:avLst/>
          </a:prstGeom>
          <a:noFill/>
          <a:ln>
            <a:noFill/>
          </a:ln>
        </p:spPr>
      </p:pic>
      <p:pic>
        <p:nvPicPr>
          <p:cNvPr id="264" name="Google Shape;264;p39"/>
          <p:cNvPicPr preferRelativeResize="0"/>
          <p:nvPr/>
        </p:nvPicPr>
        <p:blipFill>
          <a:blip r:embed="rId5">
            <a:alphaModFix/>
          </a:blip>
          <a:stretch>
            <a:fillRect/>
          </a:stretch>
        </p:blipFill>
        <p:spPr>
          <a:xfrm>
            <a:off x="2869050" y="4386691"/>
            <a:ext cx="1301325" cy="532059"/>
          </a:xfrm>
          <a:prstGeom prst="rect">
            <a:avLst/>
          </a:prstGeom>
          <a:noFill/>
          <a:ln>
            <a:noFill/>
          </a:ln>
        </p:spPr>
      </p:pic>
      <p:pic>
        <p:nvPicPr>
          <p:cNvPr id="265" name="Google Shape;265;p39"/>
          <p:cNvPicPr preferRelativeResize="0"/>
          <p:nvPr/>
        </p:nvPicPr>
        <p:blipFill>
          <a:blip r:embed="rId6">
            <a:alphaModFix/>
          </a:blip>
          <a:stretch>
            <a:fillRect/>
          </a:stretch>
        </p:blipFill>
        <p:spPr>
          <a:xfrm>
            <a:off x="4023275" y="2226963"/>
            <a:ext cx="1979150" cy="811846"/>
          </a:xfrm>
          <a:prstGeom prst="rect">
            <a:avLst/>
          </a:prstGeom>
          <a:noFill/>
          <a:ln>
            <a:noFill/>
          </a:ln>
        </p:spPr>
      </p:pic>
      <p:pic>
        <p:nvPicPr>
          <p:cNvPr id="266" name="Google Shape;266;p39"/>
          <p:cNvPicPr preferRelativeResize="0"/>
          <p:nvPr/>
        </p:nvPicPr>
        <p:blipFill>
          <a:blip r:embed="rId7">
            <a:alphaModFix/>
          </a:blip>
          <a:stretch>
            <a:fillRect/>
          </a:stretch>
        </p:blipFill>
        <p:spPr>
          <a:xfrm>
            <a:off x="7586600" y="4380363"/>
            <a:ext cx="1400725" cy="544723"/>
          </a:xfrm>
          <a:prstGeom prst="rect">
            <a:avLst/>
          </a:prstGeom>
          <a:noFill/>
          <a:ln>
            <a:noFill/>
          </a:ln>
        </p:spPr>
      </p:pic>
      <p:pic>
        <p:nvPicPr>
          <p:cNvPr id="267" name="Google Shape;267;p39"/>
          <p:cNvPicPr preferRelativeResize="0"/>
          <p:nvPr/>
        </p:nvPicPr>
        <p:blipFill>
          <a:blip r:embed="rId8">
            <a:alphaModFix/>
          </a:blip>
          <a:stretch>
            <a:fillRect/>
          </a:stretch>
        </p:blipFill>
        <p:spPr>
          <a:xfrm>
            <a:off x="4679925" y="4392800"/>
            <a:ext cx="2484450" cy="519850"/>
          </a:xfrm>
          <a:prstGeom prst="rect">
            <a:avLst/>
          </a:prstGeom>
          <a:noFill/>
          <a:ln>
            <a:noFill/>
          </a:ln>
        </p:spPr>
      </p:pic>
      <p:pic>
        <p:nvPicPr>
          <p:cNvPr id="268" name="Google Shape;268;p39"/>
          <p:cNvPicPr preferRelativeResize="0"/>
          <p:nvPr/>
        </p:nvPicPr>
        <p:blipFill>
          <a:blip r:embed="rId9">
            <a:alphaModFix/>
          </a:blip>
          <a:stretch>
            <a:fillRect/>
          </a:stretch>
        </p:blipFill>
        <p:spPr>
          <a:xfrm>
            <a:off x="4791629" y="3179625"/>
            <a:ext cx="695121" cy="811850"/>
          </a:xfrm>
          <a:prstGeom prst="rect">
            <a:avLst/>
          </a:prstGeom>
          <a:noFill/>
          <a:ln>
            <a:noFill/>
          </a:ln>
        </p:spPr>
      </p:pic>
      <p:pic>
        <p:nvPicPr>
          <p:cNvPr id="269" name="Google Shape;269;p39"/>
          <p:cNvPicPr preferRelativeResize="0"/>
          <p:nvPr/>
        </p:nvPicPr>
        <p:blipFill>
          <a:blip r:embed="rId10">
            <a:alphaModFix/>
          </a:blip>
          <a:stretch>
            <a:fillRect/>
          </a:stretch>
        </p:blipFill>
        <p:spPr>
          <a:xfrm>
            <a:off x="311700" y="4392800"/>
            <a:ext cx="1455887" cy="572700"/>
          </a:xfrm>
          <a:prstGeom prst="rect">
            <a:avLst/>
          </a:prstGeom>
          <a:noFill/>
          <a:ln>
            <a:noFill/>
          </a:ln>
        </p:spPr>
      </p:pic>
      <p:sp>
        <p:nvSpPr>
          <p:cNvPr id="270" name="Google Shape;270;p39"/>
          <p:cNvSpPr txBox="1"/>
          <p:nvPr/>
        </p:nvSpPr>
        <p:spPr>
          <a:xfrm>
            <a:off x="6064825" y="2029650"/>
            <a:ext cx="2869200" cy="2111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700" b="1">
                <a:solidFill>
                  <a:schemeClr val="accent4"/>
                </a:solidFill>
              </a:rPr>
              <a:t>Year 4 - Daisy’s Dream</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0"/>
              </a:spcAft>
              <a:buNone/>
            </a:pPr>
            <a:r>
              <a:rPr lang="en-GB" sz="1700" b="1">
                <a:solidFill>
                  <a:srgbClr val="9900FF"/>
                </a:solidFill>
              </a:rPr>
              <a:t>Year 5 - SAFE!</a:t>
            </a:r>
            <a:endParaRPr sz="1700" b="1">
              <a:solidFill>
                <a:schemeClr val="dk2"/>
              </a:solidFill>
            </a:endParaRPr>
          </a:p>
          <a:p>
            <a:pPr marL="0" lvl="0" indent="0" algn="l" rtl="0">
              <a:lnSpc>
                <a:spcPct val="115000"/>
              </a:lnSpc>
              <a:spcBef>
                <a:spcPts val="1200"/>
              </a:spcBef>
              <a:spcAft>
                <a:spcPts val="0"/>
              </a:spcAft>
              <a:buNone/>
            </a:pPr>
            <a:r>
              <a:rPr lang="en-GB" sz="1700" b="1">
                <a:solidFill>
                  <a:srgbClr val="A64D79"/>
                </a:solidFill>
              </a:rPr>
              <a:t>Year 6 - Young Carers</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1200"/>
              </a:spcAft>
              <a:buNone/>
            </a:pPr>
            <a:r>
              <a:rPr lang="en-GB" sz="1700" b="1">
                <a:solidFill>
                  <a:schemeClr val="accent1"/>
                </a:solidFill>
              </a:rPr>
              <a:t>Staff - Alexander Devine Children’s Hospice</a:t>
            </a:r>
            <a:endParaRPr sz="1700" b="1">
              <a:solidFill>
                <a:schemeClr val="accent1"/>
              </a:solidFill>
            </a:endParaRPr>
          </a:p>
        </p:txBody>
      </p:sp>
      <p:sp>
        <p:nvSpPr>
          <p:cNvPr id="271" name="Google Shape;271;p39"/>
          <p:cNvSpPr txBox="1"/>
          <p:nvPr/>
        </p:nvSpPr>
        <p:spPr>
          <a:xfrm>
            <a:off x="151950" y="2086200"/>
            <a:ext cx="2717100" cy="2111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700" b="1">
                <a:solidFill>
                  <a:srgbClr val="0000FF"/>
                </a:solidFill>
              </a:rPr>
              <a:t>EYFS - The Baby Bank</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0"/>
              </a:spcAft>
              <a:buNone/>
            </a:pPr>
            <a:r>
              <a:rPr lang="en-GB" sz="1700" b="1">
                <a:solidFill>
                  <a:srgbClr val="FF9900"/>
                </a:solidFill>
              </a:rPr>
              <a:t>Year 1 - The Cowshed</a:t>
            </a:r>
            <a:r>
              <a:rPr lang="en-GB" sz="1700" b="1">
                <a:solidFill>
                  <a:schemeClr val="dk2"/>
                </a:solidFill>
              </a:rPr>
              <a:t> </a:t>
            </a:r>
            <a:endParaRPr sz="1700" b="1">
              <a:solidFill>
                <a:schemeClr val="dk2"/>
              </a:solidFill>
            </a:endParaRPr>
          </a:p>
          <a:p>
            <a:pPr marL="0" lvl="0" indent="0" algn="l" rtl="0">
              <a:lnSpc>
                <a:spcPct val="115000"/>
              </a:lnSpc>
              <a:spcBef>
                <a:spcPts val="1200"/>
              </a:spcBef>
              <a:spcAft>
                <a:spcPts val="0"/>
              </a:spcAft>
              <a:buNone/>
            </a:pPr>
            <a:r>
              <a:rPr lang="en-GB" sz="1700" b="1">
                <a:solidFill>
                  <a:srgbClr val="6AA84F"/>
                </a:solidFill>
              </a:rPr>
              <a:t>Year 2 - Parenting Special Children</a:t>
            </a:r>
            <a:endParaRPr sz="1700" b="1">
              <a:solidFill>
                <a:srgbClr val="FF00FF"/>
              </a:solidFill>
            </a:endParaRPr>
          </a:p>
          <a:p>
            <a:pPr marL="0" lvl="0" indent="0" algn="l" rtl="0">
              <a:lnSpc>
                <a:spcPct val="115000"/>
              </a:lnSpc>
              <a:spcBef>
                <a:spcPts val="1200"/>
              </a:spcBef>
              <a:spcAft>
                <a:spcPts val="1200"/>
              </a:spcAft>
              <a:buNone/>
            </a:pPr>
            <a:r>
              <a:rPr lang="en-GB" sz="1700" b="1">
                <a:solidFill>
                  <a:srgbClr val="FF00FF"/>
                </a:solidFill>
              </a:rPr>
              <a:t>Year 3 - Rainbow Trust</a:t>
            </a:r>
            <a:r>
              <a:rPr lang="en-GB" sz="1700" b="1">
                <a:solidFill>
                  <a:schemeClr val="dk2"/>
                </a:solidFill>
              </a:rPr>
              <a:t> </a:t>
            </a:r>
            <a:endParaRPr sz="1900" b="1"/>
          </a:p>
        </p:txBody>
      </p:sp>
      <p:pic>
        <p:nvPicPr>
          <p:cNvPr id="272" name="Google Shape;272;p39"/>
          <p:cNvPicPr preferRelativeResize="0"/>
          <p:nvPr/>
        </p:nvPicPr>
        <p:blipFill>
          <a:blip r:embed="rId11">
            <a:alphaModFix/>
          </a:blip>
          <a:stretch>
            <a:fillRect/>
          </a:stretch>
        </p:blipFill>
        <p:spPr>
          <a:xfrm>
            <a:off x="5252225" y="674900"/>
            <a:ext cx="3735101" cy="12525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42"/>
          <p:cNvSpPr txBox="1">
            <a:spLocks noGrp="1"/>
          </p:cNvSpPr>
          <p:nvPr>
            <p:ph type="title"/>
          </p:nvPr>
        </p:nvSpPr>
        <p:spPr>
          <a:xfrm>
            <a:off x="73725" y="1933150"/>
            <a:ext cx="21285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Attendance and Raffle</a:t>
            </a:r>
            <a:endParaRPr/>
          </a:p>
        </p:txBody>
      </p:sp>
      <p:pic>
        <p:nvPicPr>
          <p:cNvPr id="294" name="Google Shape;294;p42"/>
          <p:cNvPicPr preferRelativeResize="0"/>
          <p:nvPr/>
        </p:nvPicPr>
        <p:blipFill>
          <a:blip r:embed="rId3">
            <a:alphaModFix/>
          </a:blip>
          <a:stretch>
            <a:fillRect/>
          </a:stretch>
        </p:blipFill>
        <p:spPr>
          <a:xfrm>
            <a:off x="2370825" y="85425"/>
            <a:ext cx="6649702" cy="4987277"/>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1411</Words>
  <Application>Microsoft Office PowerPoint</Application>
  <PresentationFormat>On-screen Show (16:9)</PresentationFormat>
  <Paragraphs>83</Paragraphs>
  <Slides>15</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Comic Sans MS</vt:lpstr>
      <vt:lpstr>Arial</vt:lpstr>
      <vt:lpstr>Sigmar One</vt:lpstr>
      <vt:lpstr>Times New Roman</vt:lpstr>
      <vt:lpstr>Tahoma</vt:lpstr>
      <vt:lpstr>Trebuchet MS</vt:lpstr>
      <vt:lpstr>Calibri</vt:lpstr>
      <vt:lpstr>Patrick Hand</vt:lpstr>
      <vt:lpstr>Simple Light</vt:lpstr>
      <vt:lpstr>PowerPoint Presentation</vt:lpstr>
      <vt:lpstr>PowerPoint Presentation</vt:lpstr>
      <vt:lpstr>PowerPoint Presentation</vt:lpstr>
      <vt:lpstr>PowerPoint Presentation</vt:lpstr>
      <vt:lpstr>Reception have displayed the value of Integrity and the skill of leadership in the following ways:</vt:lpstr>
      <vt:lpstr>Year 1 have displayed the value of Integrity in the following ways:</vt:lpstr>
      <vt:lpstr>Year 2 have displayed the value of Integrity and the skill of leadership in the following ways:</vt:lpstr>
      <vt:lpstr>Year 3 have displayed the value of Integrity and the skill of leadership in the following ways:</vt:lpstr>
      <vt:lpstr>Year 4 have displayed the value of Integrity and the skill of leadership in the following ways:</vt:lpstr>
      <vt:lpstr>Year 5 have displayed the value of Integrity and the skill of leadership in the following ways:</vt:lpstr>
      <vt:lpstr>PowerPoint Presentation</vt:lpstr>
      <vt:lpstr>PowerPoint Presentation</vt:lpstr>
      <vt:lpstr>Safety Message: Wearing a Seatbelt Keeps us Safe</vt:lpstr>
      <vt:lpstr>Charities and fundraising</vt:lpstr>
      <vt:lpstr>Attendance and Raffle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Tajinder Johal</cp:lastModifiedBy>
  <cp:revision>1</cp:revision>
  <dcterms:modified xsi:type="dcterms:W3CDTF">2024-12-18T14:44:53Z</dcterms:modified>
</cp:coreProperties>
</file>