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1"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Lst>
  <p:sldSz cx="9144000" cy="5143500" type="screen16x9"/>
  <p:notesSz cx="6858000" cy="9144000"/>
  <p:embeddedFontLst>
    <p:embeddedFont>
      <p:font typeface="Comic Sans MS" panose="030F0702030302020204" pitchFamily="66" charset="0"/>
      <p:regular r:id="rId19"/>
      <p:bold r:id="rId20"/>
      <p:italic r:id="rId21"/>
      <p:boldItalic r:id="rId22"/>
    </p:embeddedFont>
    <p:embeddedFont>
      <p:font typeface="Caveat" panose="020B0604020202020204" charset="0"/>
      <p:regular r:id="rId23"/>
      <p:bold r:id="rId24"/>
    </p:embeddedFont>
    <p:embeddedFont>
      <p:font typeface="Caveat SemiBold" panose="020B0604020202020204" charset="0"/>
      <p:regular r:id="rId25"/>
      <p:bold r:id="rId26"/>
    </p:embeddedFont>
    <p:embeddedFont>
      <p:font typeface="Sigmar One" panose="020B0604020202020204" charset="0"/>
      <p:regular r:id="rId27"/>
    </p:embeddedFont>
    <p:embeddedFont>
      <p:font typeface="Roboto" panose="020B0604020202020204" charset="0"/>
      <p:regular r:id="rId28"/>
      <p:bold r:id="rId29"/>
      <p:italic r:id="rId30"/>
      <p:boldItalic r:id="rId31"/>
    </p:embeddedFont>
    <p:embeddedFont>
      <p:font typeface="Tahoma" panose="020B0604030504040204" pitchFamily="34" charset="0"/>
      <p:regular r:id="rId32"/>
      <p:bold r:id="rId33"/>
    </p:embeddedFont>
    <p:embeddedFont>
      <p:font typeface="Calibri" panose="020F0502020204030204" pitchFamily="34" charset="0"/>
      <p:regular r:id="rId34"/>
      <p:bold r:id="rId35"/>
      <p:italic r:id="rId36"/>
      <p:boldItalic r:id="rId37"/>
    </p:embeddedFont>
    <p:embeddedFont>
      <p:font typeface="Patrick Hand" panose="020B0604020202020204" charset="0"/>
      <p:regular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3" d="100"/>
          <a:sy n="143" d="100"/>
        </p:scale>
        <p:origin x="68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presProps" Target="presProps.xml"/><Relationship Id="rId21" Type="http://schemas.openxmlformats.org/officeDocument/2006/relationships/font" Target="fonts/font3.fntdata"/><Relationship Id="rId34" Type="http://schemas.openxmlformats.org/officeDocument/2006/relationships/font" Target="fonts/font16.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font" Target="fonts/font19.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font" Target="fonts/font18.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font" Target="fonts/font2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16f00cc3969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16f00cc3969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91629531a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91629531a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f8183eb82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f8183eb82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30df291ae5c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30df291ae5c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2fc4e64280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2fc4e64280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2e6ad8a1b5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2e6ad8a1b5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e6ad8a1b5f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2e6ad8a1b5f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30b1d6c731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30b1d6c731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0b83165e4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g30b83165e4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endParaRPr>
              <a:solidFill>
                <a:srgbClr val="595959"/>
              </a:solidFill>
            </a:endParaRPr>
          </a:p>
          <a:p>
            <a:pPr marL="0" lvl="0" indent="0" algn="l" rtl="0">
              <a:lnSpc>
                <a:spcPct val="115000"/>
              </a:lnSpc>
              <a:spcBef>
                <a:spcPts val="1200"/>
              </a:spcBef>
              <a:spcAft>
                <a:spcPts val="0"/>
              </a:spcAft>
              <a:buClr>
                <a:schemeClr val="dk1"/>
              </a:buClr>
              <a:buSzPts val="1100"/>
              <a:buFont typeface="Arial"/>
              <a:buNone/>
            </a:pPr>
            <a:endParaRPr>
              <a:solidFill>
                <a:srgbClr val="595959"/>
              </a:solidFill>
            </a:endParaRPr>
          </a:p>
          <a:p>
            <a:pPr marL="0" lvl="0" indent="0" algn="l" rtl="0">
              <a:lnSpc>
                <a:spcPct val="115000"/>
              </a:lnSpc>
              <a:spcBef>
                <a:spcPts val="1200"/>
              </a:spcBef>
              <a:spcAft>
                <a:spcPts val="1200"/>
              </a:spcAft>
              <a:buClr>
                <a:schemeClr val="dk1"/>
              </a:buClr>
              <a:buSzPts val="1100"/>
              <a:buFont typeface="Arial"/>
              <a:buNone/>
            </a:pPr>
            <a:endParaRPr sz="5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f8183eb829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f8183eb82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30ce7d9fb1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 name="Google Shape;191;g30ce7d9fb1f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W/C EYFS / KS1 21/10/2024</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30ce7d9fb1f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30ce7d9fb1f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W/C 21/10/2024 - EYFS/KS1</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0ce7d9fb1f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g30ce7d9fb1f_0_1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W/C KS2 21/10/2024</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1e4fa2887a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1e4fa2887a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f97895b183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f97895b183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1"/>
              </a:buClr>
              <a:buSzPts val="14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52" name="Google Shape;52;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53" name="Google Shape;53;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54" name="Google Shape;54;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55" name="Google Shape;55;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8" name="Google Shape;58;p14"/>
          <p:cNvSpPr txBox="1">
            <a:spLocks noGrp="1"/>
          </p:cNvSpPr>
          <p:nvPr>
            <p:ph type="body" idx="1"/>
          </p:nvPr>
        </p:nvSpPr>
        <p:spPr>
          <a:xfrm>
            <a:off x="6286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59" name="Google Shape;59;p14"/>
          <p:cNvSpPr txBox="1">
            <a:spLocks noGrp="1"/>
          </p:cNvSpPr>
          <p:nvPr>
            <p:ph type="body" idx="2"/>
          </p:nvPr>
        </p:nvSpPr>
        <p:spPr>
          <a:xfrm>
            <a:off x="46291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60" name="Google Shape;60;p1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sz="1100"/>
            </a:lvl1pPr>
            <a:lvl2pPr lvl="1" algn="l">
              <a:lnSpc>
                <a:spcPct val="100000"/>
              </a:lnSpc>
              <a:spcBef>
                <a:spcPts val="0"/>
              </a:spcBef>
              <a:spcAft>
                <a:spcPts val="0"/>
              </a:spcAft>
              <a:buSzPts val="1100"/>
              <a:buNone/>
              <a:defRPr sz="1100"/>
            </a:lvl2pPr>
            <a:lvl3pPr lvl="2" algn="l">
              <a:lnSpc>
                <a:spcPct val="100000"/>
              </a:lnSpc>
              <a:spcBef>
                <a:spcPts val="0"/>
              </a:spcBef>
              <a:spcAft>
                <a:spcPts val="0"/>
              </a:spcAft>
              <a:buSzPts val="1100"/>
              <a:buNone/>
              <a:defRPr sz="1100"/>
            </a:lvl3pPr>
            <a:lvl4pPr lvl="3" algn="l">
              <a:lnSpc>
                <a:spcPct val="100000"/>
              </a:lnSpc>
              <a:spcBef>
                <a:spcPts val="0"/>
              </a:spcBef>
              <a:spcAft>
                <a:spcPts val="0"/>
              </a:spcAft>
              <a:buSzPts val="1100"/>
              <a:buNone/>
              <a:defRPr sz="1100"/>
            </a:lvl4pPr>
            <a:lvl5pPr lvl="4" algn="l">
              <a:lnSpc>
                <a:spcPct val="100000"/>
              </a:lnSpc>
              <a:spcBef>
                <a:spcPts val="0"/>
              </a:spcBef>
              <a:spcAft>
                <a:spcPts val="0"/>
              </a:spcAft>
              <a:buSzPts val="1100"/>
              <a:buNone/>
              <a:defRPr sz="1100"/>
            </a:lvl5pPr>
            <a:lvl6pPr lvl="5" algn="l">
              <a:lnSpc>
                <a:spcPct val="100000"/>
              </a:lnSpc>
              <a:spcBef>
                <a:spcPts val="0"/>
              </a:spcBef>
              <a:spcAft>
                <a:spcPts val="0"/>
              </a:spcAft>
              <a:buSzPts val="1100"/>
              <a:buNone/>
              <a:defRPr sz="1100"/>
            </a:lvl6pPr>
            <a:lvl7pPr lvl="6" algn="l">
              <a:lnSpc>
                <a:spcPct val="100000"/>
              </a:lnSpc>
              <a:spcBef>
                <a:spcPts val="0"/>
              </a:spcBef>
              <a:spcAft>
                <a:spcPts val="0"/>
              </a:spcAft>
              <a:buSzPts val="1100"/>
              <a:buNone/>
              <a:defRPr sz="1100"/>
            </a:lvl7pPr>
            <a:lvl8pPr lvl="7" algn="l">
              <a:lnSpc>
                <a:spcPct val="100000"/>
              </a:lnSpc>
              <a:spcBef>
                <a:spcPts val="0"/>
              </a:spcBef>
              <a:spcAft>
                <a:spcPts val="0"/>
              </a:spcAft>
              <a:buSzPts val="1100"/>
              <a:buNone/>
              <a:defRPr sz="1100"/>
            </a:lvl8pPr>
            <a:lvl9pPr lvl="8" algn="l">
              <a:lnSpc>
                <a:spcPct val="100000"/>
              </a:lnSpc>
              <a:spcBef>
                <a:spcPts val="0"/>
              </a:spcBef>
              <a:spcAft>
                <a:spcPts val="0"/>
              </a:spcAft>
              <a:buSzPts val="1100"/>
              <a:buNone/>
              <a:defRPr sz="1100"/>
            </a:lvl9pPr>
          </a:lstStyle>
          <a:p>
            <a:endParaRPr/>
          </a:p>
        </p:txBody>
      </p:sp>
      <p:sp>
        <p:nvSpPr>
          <p:cNvPr id="61" name="Google Shape;61;p1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sz="1100"/>
            </a:lvl1pPr>
            <a:lvl2pPr lvl="1" algn="l">
              <a:lnSpc>
                <a:spcPct val="100000"/>
              </a:lnSpc>
              <a:spcBef>
                <a:spcPts val="0"/>
              </a:spcBef>
              <a:spcAft>
                <a:spcPts val="0"/>
              </a:spcAft>
              <a:buSzPts val="1100"/>
              <a:buNone/>
              <a:defRPr sz="1100"/>
            </a:lvl2pPr>
            <a:lvl3pPr lvl="2" algn="l">
              <a:lnSpc>
                <a:spcPct val="100000"/>
              </a:lnSpc>
              <a:spcBef>
                <a:spcPts val="0"/>
              </a:spcBef>
              <a:spcAft>
                <a:spcPts val="0"/>
              </a:spcAft>
              <a:buSzPts val="1100"/>
              <a:buNone/>
              <a:defRPr sz="1100"/>
            </a:lvl3pPr>
            <a:lvl4pPr lvl="3" algn="l">
              <a:lnSpc>
                <a:spcPct val="100000"/>
              </a:lnSpc>
              <a:spcBef>
                <a:spcPts val="0"/>
              </a:spcBef>
              <a:spcAft>
                <a:spcPts val="0"/>
              </a:spcAft>
              <a:buSzPts val="1100"/>
              <a:buNone/>
              <a:defRPr sz="1100"/>
            </a:lvl4pPr>
            <a:lvl5pPr lvl="4" algn="l">
              <a:lnSpc>
                <a:spcPct val="100000"/>
              </a:lnSpc>
              <a:spcBef>
                <a:spcPts val="0"/>
              </a:spcBef>
              <a:spcAft>
                <a:spcPts val="0"/>
              </a:spcAft>
              <a:buSzPts val="1100"/>
              <a:buNone/>
              <a:defRPr sz="1100"/>
            </a:lvl5pPr>
            <a:lvl6pPr lvl="5" algn="l">
              <a:lnSpc>
                <a:spcPct val="100000"/>
              </a:lnSpc>
              <a:spcBef>
                <a:spcPts val="0"/>
              </a:spcBef>
              <a:spcAft>
                <a:spcPts val="0"/>
              </a:spcAft>
              <a:buSzPts val="1100"/>
              <a:buNone/>
              <a:defRPr sz="1100"/>
            </a:lvl6pPr>
            <a:lvl7pPr lvl="6" algn="l">
              <a:lnSpc>
                <a:spcPct val="100000"/>
              </a:lnSpc>
              <a:spcBef>
                <a:spcPts val="0"/>
              </a:spcBef>
              <a:spcAft>
                <a:spcPts val="0"/>
              </a:spcAft>
              <a:buSzPts val="1100"/>
              <a:buNone/>
              <a:defRPr sz="1100"/>
            </a:lvl7pPr>
            <a:lvl8pPr lvl="7" algn="l">
              <a:lnSpc>
                <a:spcPct val="100000"/>
              </a:lnSpc>
              <a:spcBef>
                <a:spcPts val="0"/>
              </a:spcBef>
              <a:spcAft>
                <a:spcPts val="0"/>
              </a:spcAft>
              <a:buSzPts val="1100"/>
              <a:buNone/>
              <a:defRPr sz="1100"/>
            </a:lvl8pPr>
            <a:lvl9pPr lvl="8" algn="l">
              <a:lnSpc>
                <a:spcPct val="100000"/>
              </a:lnSpc>
              <a:spcBef>
                <a:spcPts val="0"/>
              </a:spcBef>
              <a:spcAft>
                <a:spcPts val="0"/>
              </a:spcAft>
              <a:buSzPts val="1100"/>
              <a:buNone/>
              <a:defRPr sz="1100"/>
            </a:lvl9pPr>
          </a:lstStyle>
          <a:p>
            <a:endParaRPr/>
          </a:p>
        </p:txBody>
      </p:sp>
      <p:sp>
        <p:nvSpPr>
          <p:cNvPr id="62" name="Google Shape;62;p1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png"/><Relationship Id="rId7"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 Id="rId9"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hyperlink" Target="https://docs.google.com/presentation/d/15HN_KUsfbqAHnrWOhOkK5d1u_UkKYPvd/edit?usp=sharing&amp;ouid=111001990010292005624&amp;rtpof=true&amp;sd=true" TargetMode="External"/><Relationship Id="rId13" Type="http://schemas.openxmlformats.org/officeDocument/2006/relationships/image" Target="../media/image29.png"/><Relationship Id="rId3" Type="http://schemas.openxmlformats.org/officeDocument/2006/relationships/image" Target="../media/image31.png"/><Relationship Id="rId7" Type="http://schemas.openxmlformats.org/officeDocument/2006/relationships/hyperlink" Target="https://docs.google.com/presentation/d/1EAhhSDz4rM_duGKran44_YFqgEIHNI8S/edit?usp=sharing&amp;ouid=111001990010292005624&amp;rtpof=true&amp;sd=true" TargetMode="External"/><Relationship Id="rId12" Type="http://schemas.openxmlformats.org/officeDocument/2006/relationships/hyperlink" Target="https://vims.ac.in/vims-hospital/safety-precautions-fun-safe-cracking-diwali/"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hyperlink" Target="https://docs.google.com/presentation/d/1xkLlN115BsR_PY-pnr_FfFLOhdImTzEB/edit?usp=sharing&amp;ouid=111001990010292005624&amp;rtpof=true&amp;sd=true" TargetMode="External"/><Relationship Id="rId11" Type="http://schemas.openxmlformats.org/officeDocument/2006/relationships/hyperlink" Target="https://capt.org.uk/firework-safety/?utm_source=Child+Accident+Prevention+Trust&amp;utm_campaign=44fed93b5e-fireworks2022&amp;utm_medium=email&amp;utm_term=0_07d0f347c0-44fed93b5e-162621933&amp;mc_cid=44fed93b5e&amp;mc_eid=9aa83a32da#emergency" TargetMode="External"/><Relationship Id="rId5" Type="http://schemas.openxmlformats.org/officeDocument/2006/relationships/hyperlink" Target="https://www.youtube.com/watch?v=JTqb8JLgiew" TargetMode="External"/><Relationship Id="rId10" Type="http://schemas.openxmlformats.org/officeDocument/2006/relationships/image" Target="../media/image32.png"/><Relationship Id="rId4" Type="http://schemas.openxmlformats.org/officeDocument/2006/relationships/hyperlink" Target="https://www.britishfireworksassociation.co.uk/firework-advice-for-consumers/" TargetMode="External"/><Relationship Id="rId9" Type="http://schemas.openxmlformats.org/officeDocument/2006/relationships/hyperlink" Target="https://docs.google.com/presentation/d/1GR8T3V9uud3B8GtQRAtCWQ12ZA-4lCLs/edit?usp=sharing&amp;ouid=111001990010292005624&amp;rtpof=true&amp;sd=true" TargetMode="External"/><Relationship Id="rId14"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68" name="Google Shape;68;p1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69" name="Google Shape;69;p15"/>
          <p:cNvPicPr preferRelativeResize="0"/>
          <p:nvPr/>
        </p:nvPicPr>
        <p:blipFill>
          <a:blip r:embed="rId3">
            <a:alphaModFix/>
          </a:blip>
          <a:stretch>
            <a:fillRect/>
          </a:stretch>
        </p:blipFill>
        <p:spPr>
          <a:xfrm>
            <a:off x="82150" y="115400"/>
            <a:ext cx="8938816" cy="5028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75" name="Google Shape;75;p1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76" name="Google Shape;76;p16"/>
          <p:cNvPicPr preferRelativeResize="0"/>
          <p:nvPr/>
        </p:nvPicPr>
        <p:blipFill>
          <a:blip r:embed="rId3">
            <a:alphaModFix/>
          </a:blip>
          <a:stretch>
            <a:fillRect/>
          </a:stretch>
        </p:blipFill>
        <p:spPr>
          <a:xfrm>
            <a:off x="189425" y="0"/>
            <a:ext cx="8786201" cy="51435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82" name="Google Shape;82;p1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83" name="Google Shape;83;p17"/>
          <p:cNvPicPr preferRelativeResize="0"/>
          <p:nvPr/>
        </p:nvPicPr>
        <p:blipFill>
          <a:blip r:embed="rId3">
            <a:alphaModFix/>
          </a:blip>
          <a:stretch>
            <a:fillRect/>
          </a:stretch>
        </p:blipFill>
        <p:spPr>
          <a:xfrm>
            <a:off x="254700" y="143276"/>
            <a:ext cx="8577600" cy="48249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18435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Reception</a:t>
            </a:r>
            <a:r>
              <a:rPr lang="en-GB"/>
              <a:t> have displayed the value of Resilience and the skills of </a:t>
            </a:r>
            <a:r>
              <a:rPr lang="en-GB" sz="2750">
                <a:solidFill>
                  <a:srgbClr val="3C4043"/>
                </a:solidFill>
                <a:highlight>
                  <a:srgbClr val="FFFFFF"/>
                </a:highlight>
                <a:latin typeface="Roboto"/>
                <a:ea typeface="Roboto"/>
                <a:cs typeface="Roboto"/>
                <a:sym typeface="Roboto"/>
              </a:rPr>
              <a:t>problem solving, aiming high &amp; staying positive </a:t>
            </a:r>
            <a:r>
              <a:rPr lang="en-GB"/>
              <a:t>in the following ways:</a:t>
            </a:r>
            <a:endParaRPr/>
          </a:p>
        </p:txBody>
      </p:sp>
      <p:pic>
        <p:nvPicPr>
          <p:cNvPr id="89" name="Google Shape;89;p18"/>
          <p:cNvPicPr preferRelativeResize="0"/>
          <p:nvPr/>
        </p:nvPicPr>
        <p:blipFill>
          <a:blip r:embed="rId3">
            <a:alphaModFix/>
          </a:blip>
          <a:stretch>
            <a:fillRect/>
          </a:stretch>
        </p:blipFill>
        <p:spPr>
          <a:xfrm>
            <a:off x="7549475" y="4315712"/>
            <a:ext cx="1398175" cy="683038"/>
          </a:xfrm>
          <a:prstGeom prst="rect">
            <a:avLst/>
          </a:prstGeom>
          <a:noFill/>
          <a:ln w="38100" cap="flat" cmpd="sng">
            <a:solidFill>
              <a:srgbClr val="FFFF00"/>
            </a:solidFill>
            <a:prstDash val="solid"/>
            <a:round/>
            <a:headEnd type="none" w="sm" len="sm"/>
            <a:tailEnd type="none" w="sm" len="sm"/>
          </a:ln>
        </p:spPr>
      </p:pic>
      <p:sp>
        <p:nvSpPr>
          <p:cNvPr id="90" name="Google Shape;90;p18"/>
          <p:cNvSpPr txBox="1"/>
          <p:nvPr/>
        </p:nvSpPr>
        <p:spPr>
          <a:xfrm>
            <a:off x="634450" y="2526425"/>
            <a:ext cx="1461600" cy="168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solidFill>
                <a:schemeClr val="dk2"/>
              </a:solidFill>
            </a:endParaRPr>
          </a:p>
        </p:txBody>
      </p:sp>
      <p:sp>
        <p:nvSpPr>
          <p:cNvPr id="91" name="Google Shape;91;p18"/>
          <p:cNvSpPr/>
          <p:nvPr/>
        </p:nvSpPr>
        <p:spPr>
          <a:xfrm>
            <a:off x="237925" y="1315775"/>
            <a:ext cx="4019400" cy="3102000"/>
          </a:xfrm>
          <a:prstGeom prst="wedgeRectCallout">
            <a:avLst>
              <a:gd name="adj1" fmla="val -20833"/>
              <a:gd name="adj2" fmla="val 62500"/>
            </a:avLst>
          </a:prstGeom>
          <a:solidFill>
            <a:srgbClr val="FFE599"/>
          </a:solidFill>
          <a:ln w="38100" cap="flat" cmpd="sng">
            <a:solidFill>
              <a:srgbClr val="741B47"/>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0"/>
              </a:spcAft>
              <a:buClr>
                <a:schemeClr val="dk1"/>
              </a:buClr>
              <a:buSzPts val="1100"/>
              <a:buFont typeface="Arial"/>
              <a:buNone/>
            </a:pPr>
            <a:endParaRPr/>
          </a:p>
          <a:p>
            <a:pPr marL="457200" lvl="0" indent="-311150" algn="l" rtl="0">
              <a:lnSpc>
                <a:spcPct val="115000"/>
              </a:lnSpc>
              <a:spcBef>
                <a:spcPts val="0"/>
              </a:spcBef>
              <a:spcAft>
                <a:spcPts val="0"/>
              </a:spcAft>
              <a:buSzPts val="1300"/>
              <a:buAutoNum type="arabicPeriod"/>
            </a:pPr>
            <a:r>
              <a:rPr lang="en-GB" sz="1300"/>
              <a:t>Saying goodbye  at the gate to their parents and walking independently to their classes.</a:t>
            </a:r>
            <a:endParaRPr sz="1300"/>
          </a:p>
          <a:p>
            <a:pPr marL="457200" lvl="0" indent="-311150" algn="l" rtl="0">
              <a:lnSpc>
                <a:spcPct val="115000"/>
              </a:lnSpc>
              <a:spcBef>
                <a:spcPts val="0"/>
              </a:spcBef>
              <a:spcAft>
                <a:spcPts val="0"/>
              </a:spcAft>
              <a:buSzPts val="1300"/>
              <a:buAutoNum type="arabicPeriod"/>
            </a:pPr>
            <a:r>
              <a:rPr lang="en-GB" sz="1300"/>
              <a:t>Asking for  help when they face challenges or things that  they're unsure about.</a:t>
            </a:r>
            <a:endParaRPr sz="1300"/>
          </a:p>
          <a:p>
            <a:pPr marL="457200" lvl="0" indent="-311150" algn="l" rtl="0">
              <a:lnSpc>
                <a:spcPct val="115000"/>
              </a:lnSpc>
              <a:spcBef>
                <a:spcPts val="0"/>
              </a:spcBef>
              <a:spcAft>
                <a:spcPts val="0"/>
              </a:spcAft>
              <a:buSzPts val="1300"/>
              <a:buAutoNum type="arabicPeriod"/>
            </a:pPr>
            <a:r>
              <a:rPr lang="en-GB" sz="1300"/>
              <a:t>Expressing their emotions by either using the wellbeing board or talking to adults.</a:t>
            </a:r>
            <a:endParaRPr sz="1300"/>
          </a:p>
          <a:p>
            <a:pPr marL="457200" lvl="0" indent="-311150" algn="l" rtl="0">
              <a:lnSpc>
                <a:spcPct val="115000"/>
              </a:lnSpc>
              <a:spcBef>
                <a:spcPts val="0"/>
              </a:spcBef>
              <a:spcAft>
                <a:spcPts val="0"/>
              </a:spcAft>
              <a:buSzPts val="1300"/>
              <a:buAutoNum type="arabicPeriod"/>
            </a:pPr>
            <a:r>
              <a:rPr lang="en-GB" sz="1300"/>
              <a:t>Solving problems by exploring different approaches to tasks and not  worrying about making mistakes.</a:t>
            </a:r>
            <a:endParaRPr sz="1300"/>
          </a:p>
          <a:p>
            <a:pPr marL="457200" lvl="0" indent="-311150" algn="l" rtl="0">
              <a:lnSpc>
                <a:spcPct val="115000"/>
              </a:lnSpc>
              <a:spcBef>
                <a:spcPts val="0"/>
              </a:spcBef>
              <a:spcAft>
                <a:spcPts val="0"/>
              </a:spcAft>
              <a:buSzPts val="1300"/>
              <a:buAutoNum type="arabicPeriod"/>
            </a:pPr>
            <a:r>
              <a:rPr lang="en-GB" sz="1300"/>
              <a:t>Recognising that making mistakes is part of the learning process.</a:t>
            </a:r>
            <a:endParaRPr sz="1300"/>
          </a:p>
          <a:p>
            <a:pPr marL="0" lvl="0" indent="0" algn="l" rtl="0">
              <a:lnSpc>
                <a:spcPct val="115000"/>
              </a:lnSpc>
              <a:spcBef>
                <a:spcPts val="0"/>
              </a:spcBef>
              <a:spcAft>
                <a:spcPts val="0"/>
              </a:spcAft>
              <a:buClr>
                <a:schemeClr val="dk1"/>
              </a:buClr>
              <a:buSzPts val="1100"/>
              <a:buFont typeface="Arial"/>
              <a:buNone/>
            </a:pPr>
            <a:endParaRPr/>
          </a:p>
        </p:txBody>
      </p:sp>
      <p:sp>
        <p:nvSpPr>
          <p:cNvPr id="92" name="Google Shape;92;p18"/>
          <p:cNvSpPr/>
          <p:nvPr/>
        </p:nvSpPr>
        <p:spPr>
          <a:xfrm>
            <a:off x="4928250" y="1213800"/>
            <a:ext cx="3776700" cy="2865600"/>
          </a:xfrm>
          <a:prstGeom prst="wedgeRectCallout">
            <a:avLst>
              <a:gd name="adj1" fmla="val -20833"/>
              <a:gd name="adj2" fmla="val 62500"/>
            </a:avLst>
          </a:prstGeom>
          <a:solidFill>
            <a:srgbClr val="FFE599"/>
          </a:solidFill>
          <a:ln w="38100" cap="flat" cmpd="sng">
            <a:solidFill>
              <a:srgbClr val="741B47"/>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a:t>   </a:t>
            </a: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r>
              <a:rPr lang="en-GB" sz="1300"/>
              <a:t>Practicing writing their names daily.</a:t>
            </a:r>
            <a:endParaRPr sz="1300"/>
          </a:p>
          <a:p>
            <a:pPr marL="0" lvl="0" indent="0" algn="l" rtl="0">
              <a:lnSpc>
                <a:spcPct val="115000"/>
              </a:lnSpc>
              <a:spcBef>
                <a:spcPts val="0"/>
              </a:spcBef>
              <a:spcAft>
                <a:spcPts val="0"/>
              </a:spcAft>
              <a:buNone/>
            </a:pPr>
            <a:r>
              <a:rPr lang="en-GB" sz="1300"/>
              <a:t>Learning to listen to their teachers.</a:t>
            </a:r>
            <a:endParaRPr sz="1300"/>
          </a:p>
          <a:p>
            <a:pPr marL="0" lvl="0" indent="0" algn="l" rtl="0">
              <a:lnSpc>
                <a:spcPct val="115000"/>
              </a:lnSpc>
              <a:spcBef>
                <a:spcPts val="0"/>
              </a:spcBef>
              <a:spcAft>
                <a:spcPts val="0"/>
              </a:spcAft>
              <a:buNone/>
            </a:pPr>
            <a:r>
              <a:rPr lang="en-GB" sz="1300"/>
              <a:t>Asking questions.</a:t>
            </a:r>
            <a:endParaRPr sz="1300"/>
          </a:p>
          <a:p>
            <a:pPr marL="0" lvl="0" indent="0" algn="l" rtl="0">
              <a:lnSpc>
                <a:spcPct val="115000"/>
              </a:lnSpc>
              <a:spcBef>
                <a:spcPts val="0"/>
              </a:spcBef>
              <a:spcAft>
                <a:spcPts val="0"/>
              </a:spcAft>
              <a:buNone/>
            </a:pPr>
            <a:r>
              <a:rPr lang="en-GB" sz="1300"/>
              <a:t>Becoming more efficient at finishing their lunch.</a:t>
            </a:r>
            <a:endParaRPr sz="1300"/>
          </a:p>
          <a:p>
            <a:pPr marL="0" lvl="0" indent="0" algn="l" rtl="0">
              <a:lnSpc>
                <a:spcPct val="115000"/>
              </a:lnSpc>
              <a:spcBef>
                <a:spcPts val="0"/>
              </a:spcBef>
              <a:spcAft>
                <a:spcPts val="0"/>
              </a:spcAft>
              <a:buNone/>
            </a:pPr>
            <a:r>
              <a:rPr lang="en-GB" sz="1300"/>
              <a:t>Learning to use ‘please" and "thank you.’</a:t>
            </a:r>
            <a:endParaRPr sz="1300"/>
          </a:p>
          <a:p>
            <a:pPr marL="0" lvl="0" indent="0" algn="l" rtl="0">
              <a:lnSpc>
                <a:spcPct val="115000"/>
              </a:lnSpc>
              <a:spcBef>
                <a:spcPts val="0"/>
              </a:spcBef>
              <a:spcAft>
                <a:spcPts val="0"/>
              </a:spcAft>
              <a:buNone/>
            </a:pPr>
            <a:r>
              <a:rPr lang="en-GB" sz="1300"/>
              <a:t>Collaborating to share ideas and solve problems.</a:t>
            </a:r>
            <a:endParaRPr sz="1300"/>
          </a:p>
          <a:p>
            <a:pPr marL="0" lvl="0" indent="0" algn="l" rtl="0">
              <a:lnSpc>
                <a:spcPct val="115000"/>
              </a:lnSpc>
              <a:spcBef>
                <a:spcPts val="0"/>
              </a:spcBef>
              <a:spcAft>
                <a:spcPts val="0"/>
              </a:spcAft>
              <a:buNone/>
            </a:pPr>
            <a:r>
              <a:rPr lang="en-GB" sz="1300"/>
              <a:t>Following classroom rules.</a:t>
            </a:r>
            <a:endParaRPr sz="1300"/>
          </a:p>
          <a:p>
            <a:pPr marL="0" lvl="0" indent="0" algn="l" rtl="0">
              <a:lnSpc>
                <a:spcPct val="115000"/>
              </a:lnSpc>
              <a:spcBef>
                <a:spcPts val="0"/>
              </a:spcBef>
              <a:spcAft>
                <a:spcPts val="0"/>
              </a:spcAft>
              <a:buNone/>
            </a:pPr>
            <a:r>
              <a:rPr lang="en-GB" sz="1300" b="1"/>
              <a:t>Last but not least, some children are making a great effort to attend school every day, even when they might feel a bit under the weather.</a:t>
            </a:r>
            <a:endParaRPr sz="1300" b="1"/>
          </a:p>
          <a:p>
            <a:pPr marL="0" lvl="0" indent="0" algn="l" rtl="0">
              <a:lnSpc>
                <a:spcPct val="115000"/>
              </a:lnSpc>
              <a:spcBef>
                <a:spcPts val="0"/>
              </a:spcBef>
              <a:spcAft>
                <a:spcPts val="0"/>
              </a:spcAft>
              <a:buNone/>
            </a:pPr>
            <a:endParaRPr/>
          </a:p>
          <a:p>
            <a:pPr marL="0" lvl="0" indent="0" algn="ctr" rtl="0">
              <a:spcBef>
                <a:spcPts val="0"/>
              </a:spcBef>
              <a:spcAft>
                <a:spcPts val="0"/>
              </a:spcAft>
              <a:buNone/>
            </a:pPr>
            <a:endParaRPr/>
          </a:p>
        </p:txBody>
      </p:sp>
      <p:pic>
        <p:nvPicPr>
          <p:cNvPr id="93" name="Google Shape;93;p18"/>
          <p:cNvPicPr preferRelativeResize="0"/>
          <p:nvPr/>
        </p:nvPicPr>
        <p:blipFill>
          <a:blip r:embed="rId4">
            <a:alphaModFix/>
          </a:blip>
          <a:stretch>
            <a:fillRect/>
          </a:stretch>
        </p:blipFill>
        <p:spPr>
          <a:xfrm>
            <a:off x="5921450" y="4035900"/>
            <a:ext cx="1398175" cy="1048620"/>
          </a:xfrm>
          <a:prstGeom prst="rect">
            <a:avLst/>
          </a:prstGeom>
          <a:noFill/>
          <a:ln>
            <a:noFill/>
          </a:ln>
        </p:spPr>
      </p:pic>
      <p:pic>
        <p:nvPicPr>
          <p:cNvPr id="94" name="Google Shape;94;p18"/>
          <p:cNvPicPr preferRelativeResize="0"/>
          <p:nvPr/>
        </p:nvPicPr>
        <p:blipFill>
          <a:blip r:embed="rId5">
            <a:alphaModFix/>
          </a:blip>
          <a:stretch>
            <a:fillRect/>
          </a:stretch>
        </p:blipFill>
        <p:spPr>
          <a:xfrm>
            <a:off x="3873525" y="852050"/>
            <a:ext cx="1142252" cy="856673"/>
          </a:xfrm>
          <a:prstGeom prst="rect">
            <a:avLst/>
          </a:prstGeom>
          <a:noFill/>
          <a:ln>
            <a:noFill/>
          </a:ln>
        </p:spPr>
      </p:pic>
      <p:pic>
        <p:nvPicPr>
          <p:cNvPr id="95" name="Google Shape;95;p18"/>
          <p:cNvPicPr preferRelativeResize="0"/>
          <p:nvPr/>
        </p:nvPicPr>
        <p:blipFill>
          <a:blip r:embed="rId6">
            <a:alphaModFix/>
          </a:blip>
          <a:stretch>
            <a:fillRect/>
          </a:stretch>
        </p:blipFill>
        <p:spPr>
          <a:xfrm>
            <a:off x="79900" y="4214525"/>
            <a:ext cx="1256376" cy="942275"/>
          </a:xfrm>
          <a:prstGeom prst="rect">
            <a:avLst/>
          </a:prstGeom>
          <a:noFill/>
          <a:ln>
            <a:noFill/>
          </a:ln>
        </p:spPr>
      </p:pic>
      <p:pic>
        <p:nvPicPr>
          <p:cNvPr id="96" name="Google Shape;96;p18"/>
          <p:cNvPicPr preferRelativeResize="0"/>
          <p:nvPr/>
        </p:nvPicPr>
        <p:blipFill>
          <a:blip r:embed="rId7">
            <a:alphaModFix/>
          </a:blip>
          <a:stretch>
            <a:fillRect/>
          </a:stretch>
        </p:blipFill>
        <p:spPr>
          <a:xfrm>
            <a:off x="7803650" y="852051"/>
            <a:ext cx="1256376" cy="94228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9"/>
          <p:cNvSpPr/>
          <p:nvPr/>
        </p:nvSpPr>
        <p:spPr>
          <a:xfrm rot="-7659098">
            <a:off x="3559091" y="2207601"/>
            <a:ext cx="290247" cy="858559"/>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9"/>
          <p:cNvSpPr/>
          <p:nvPr/>
        </p:nvSpPr>
        <p:spPr>
          <a:xfrm rot="7951718">
            <a:off x="5235709" y="2413700"/>
            <a:ext cx="290254" cy="858417"/>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9"/>
          <p:cNvSpPr/>
          <p:nvPr/>
        </p:nvSpPr>
        <p:spPr>
          <a:xfrm rot="3864870">
            <a:off x="5451677" y="891604"/>
            <a:ext cx="290374" cy="858518"/>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9"/>
          <p:cNvSpPr/>
          <p:nvPr/>
        </p:nvSpPr>
        <p:spPr>
          <a:xfrm rot="-4263561">
            <a:off x="3559128" y="1803904"/>
            <a:ext cx="290214" cy="858689"/>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9"/>
          <p:cNvSpPr txBox="1">
            <a:spLocks noGrp="1"/>
          </p:cNvSpPr>
          <p:nvPr>
            <p:ph type="title"/>
          </p:nvPr>
        </p:nvSpPr>
        <p:spPr>
          <a:xfrm>
            <a:off x="184350" y="140800"/>
            <a:ext cx="88758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Year 1</a:t>
            </a:r>
            <a:r>
              <a:rPr lang="en-GB"/>
              <a:t> have displayed the value of Resilience in the following ways:</a:t>
            </a:r>
            <a:endParaRPr/>
          </a:p>
        </p:txBody>
      </p:sp>
      <p:sp>
        <p:nvSpPr>
          <p:cNvPr id="106" name="Google Shape;106;p19"/>
          <p:cNvSpPr txBox="1"/>
          <p:nvPr/>
        </p:nvSpPr>
        <p:spPr>
          <a:xfrm>
            <a:off x="421525" y="1323975"/>
            <a:ext cx="2584200" cy="1523700"/>
          </a:xfrm>
          <a:prstGeom prst="rect">
            <a:avLst/>
          </a:prstGeom>
          <a:solidFill>
            <a:srgbClr val="D9D2E9"/>
          </a:solidFill>
          <a:ln w="38100" cap="flat" cmpd="sng">
            <a:solidFill>
              <a:srgbClr val="9900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Foundation</a:t>
            </a:r>
            <a:r>
              <a:rPr lang="en-GB">
                <a:latin typeface="Patrick Hand"/>
                <a:ea typeface="Patrick Hand"/>
                <a:cs typeface="Patrick Hand"/>
                <a:sym typeface="Patrick Hand"/>
              </a:rPr>
              <a:t> we learned about the life our Rosa Parks. She showed us how to be resilient by </a:t>
            </a:r>
            <a:r>
              <a:rPr lang="en-GB" u="sng">
                <a:latin typeface="Patrick Hand"/>
                <a:ea typeface="Patrick Hand"/>
                <a:cs typeface="Patrick Hand"/>
                <a:sym typeface="Patrick Hand"/>
              </a:rPr>
              <a:t>staying positive</a:t>
            </a:r>
            <a:r>
              <a:rPr lang="en-GB">
                <a:latin typeface="Patrick Hand"/>
                <a:ea typeface="Patrick Hand"/>
                <a:cs typeface="Patrick Hand"/>
                <a:sym typeface="Patrick Hand"/>
              </a:rPr>
              <a:t> in the face of adversity. We learned to </a:t>
            </a:r>
            <a:r>
              <a:rPr lang="en-GB" u="sng">
                <a:latin typeface="Patrick Hand"/>
                <a:ea typeface="Patrick Hand"/>
                <a:cs typeface="Patrick Hand"/>
                <a:sym typeface="Patrick Hand"/>
              </a:rPr>
              <a:t>stand up</a:t>
            </a:r>
            <a:r>
              <a:rPr lang="en-GB">
                <a:latin typeface="Patrick Hand"/>
                <a:ea typeface="Patrick Hand"/>
                <a:cs typeface="Patrick Hand"/>
                <a:sym typeface="Patrick Hand"/>
              </a:rPr>
              <a:t> against injustice and fight for what is right.</a:t>
            </a:r>
            <a:endParaRPr>
              <a:latin typeface="Patrick Hand"/>
              <a:ea typeface="Patrick Hand"/>
              <a:cs typeface="Patrick Hand"/>
              <a:sym typeface="Patrick Hand"/>
            </a:endParaRPr>
          </a:p>
        </p:txBody>
      </p:sp>
      <p:sp>
        <p:nvSpPr>
          <p:cNvPr id="107" name="Google Shape;107;p19"/>
          <p:cNvSpPr/>
          <p:nvPr/>
        </p:nvSpPr>
        <p:spPr>
          <a:xfrm>
            <a:off x="2987675" y="696425"/>
            <a:ext cx="2355156" cy="2151252"/>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Sigmar One"/>
                <a:ea typeface="Sigmar One"/>
                <a:cs typeface="Sigmar One"/>
                <a:sym typeface="Sigmar One"/>
              </a:rPr>
              <a:t>We celebrate Resilience by …</a:t>
            </a:r>
            <a:endParaRPr>
              <a:latin typeface="Sigmar One"/>
              <a:ea typeface="Sigmar One"/>
              <a:cs typeface="Sigmar One"/>
              <a:sym typeface="Sigmar One"/>
            </a:endParaRPr>
          </a:p>
        </p:txBody>
      </p:sp>
      <p:sp>
        <p:nvSpPr>
          <p:cNvPr id="108" name="Google Shape;108;p19"/>
          <p:cNvSpPr txBox="1"/>
          <p:nvPr/>
        </p:nvSpPr>
        <p:spPr>
          <a:xfrm>
            <a:off x="4944900" y="1201700"/>
            <a:ext cx="2883900" cy="1308300"/>
          </a:xfrm>
          <a:prstGeom prst="rect">
            <a:avLst/>
          </a:prstGeom>
          <a:solidFill>
            <a:srgbClr val="F4CCCC"/>
          </a:solidFill>
          <a:ln w="38100" cap="flat" cmpd="sng">
            <a:solidFill>
              <a:srgbClr val="FF00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Reading </a:t>
            </a:r>
            <a:r>
              <a:rPr lang="en-GB">
                <a:latin typeface="Patrick Hand"/>
                <a:ea typeface="Patrick Hand"/>
                <a:cs typeface="Patrick Hand"/>
                <a:sym typeface="Patrick Hand"/>
              </a:rPr>
              <a:t>we practiced resilience by trying again when we came across a problem that was difficult. We learned to use </a:t>
            </a:r>
            <a:r>
              <a:rPr lang="en-GB" u="sng">
                <a:latin typeface="Patrick Hand"/>
                <a:ea typeface="Patrick Hand"/>
                <a:cs typeface="Patrick Hand"/>
                <a:sym typeface="Patrick Hand"/>
              </a:rPr>
              <a:t>teamwork</a:t>
            </a:r>
            <a:r>
              <a:rPr lang="en-GB">
                <a:latin typeface="Patrick Hand"/>
                <a:ea typeface="Patrick Hand"/>
                <a:cs typeface="Patrick Hand"/>
                <a:sym typeface="Patrick Hand"/>
              </a:rPr>
              <a:t> and  </a:t>
            </a:r>
            <a:r>
              <a:rPr lang="en-GB" u="sng">
                <a:latin typeface="Patrick Hand"/>
                <a:ea typeface="Patrick Hand"/>
                <a:cs typeface="Patrick Hand"/>
                <a:sym typeface="Patrick Hand"/>
              </a:rPr>
              <a:t>problem solving </a:t>
            </a:r>
            <a:r>
              <a:rPr lang="en-GB">
                <a:latin typeface="Patrick Hand"/>
                <a:ea typeface="Patrick Hand"/>
                <a:cs typeface="Patrick Hand"/>
                <a:sym typeface="Patrick Hand"/>
              </a:rPr>
              <a:t>to overcome a problem. </a:t>
            </a:r>
            <a:endParaRPr>
              <a:latin typeface="Patrick Hand"/>
              <a:ea typeface="Patrick Hand"/>
              <a:cs typeface="Patrick Hand"/>
              <a:sym typeface="Patrick Hand"/>
            </a:endParaRPr>
          </a:p>
        </p:txBody>
      </p:sp>
      <p:sp>
        <p:nvSpPr>
          <p:cNvPr id="109" name="Google Shape;109;p19"/>
          <p:cNvSpPr txBox="1"/>
          <p:nvPr/>
        </p:nvSpPr>
        <p:spPr>
          <a:xfrm>
            <a:off x="378200" y="4560275"/>
            <a:ext cx="8536500" cy="446400"/>
          </a:xfrm>
          <a:prstGeom prst="rect">
            <a:avLst/>
          </a:prstGeom>
          <a:solidFill>
            <a:srgbClr val="FFF2CC"/>
          </a:solidFill>
          <a:ln w="38100" cap="flat" cmpd="sng">
            <a:solidFill>
              <a:srgbClr val="FFFF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This Term </a:t>
            </a:r>
            <a:r>
              <a:rPr lang="en-GB" sz="1300">
                <a:latin typeface="Patrick Hand"/>
                <a:ea typeface="Patrick Hand"/>
                <a:cs typeface="Patrick Hand"/>
                <a:sym typeface="Patrick Hand"/>
              </a:rPr>
              <a:t>we incorporated the value of resilience by promoting our skills builders values and a growth mindset in everything we do. </a:t>
            </a:r>
            <a:endParaRPr sz="1300">
              <a:latin typeface="Patrick Hand"/>
              <a:ea typeface="Patrick Hand"/>
              <a:cs typeface="Patrick Hand"/>
              <a:sym typeface="Patrick Hand"/>
            </a:endParaRPr>
          </a:p>
        </p:txBody>
      </p:sp>
      <p:sp>
        <p:nvSpPr>
          <p:cNvPr id="110" name="Google Shape;110;p19"/>
          <p:cNvSpPr txBox="1"/>
          <p:nvPr/>
        </p:nvSpPr>
        <p:spPr>
          <a:xfrm>
            <a:off x="5020450" y="2942125"/>
            <a:ext cx="2584200" cy="1308300"/>
          </a:xfrm>
          <a:prstGeom prst="rect">
            <a:avLst/>
          </a:prstGeom>
          <a:solidFill>
            <a:srgbClr val="FCE5CD"/>
          </a:solidFill>
          <a:ln w="38100" cap="flat" cmpd="sng">
            <a:solidFill>
              <a:srgbClr val="FF99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Science </a:t>
            </a:r>
            <a:r>
              <a:rPr lang="en-GB">
                <a:latin typeface="Patrick Hand"/>
                <a:ea typeface="Patrick Hand"/>
                <a:cs typeface="Patrick Hand"/>
                <a:sym typeface="Patrick Hand"/>
              </a:rPr>
              <a:t>we learned that nature is changing with the seasons. We can show resilience by taking walks in nature and dressing up to adapt to the weather</a:t>
            </a:r>
            <a:endParaRPr>
              <a:latin typeface="Patrick Hand"/>
              <a:ea typeface="Patrick Hand"/>
              <a:cs typeface="Patrick Hand"/>
              <a:sym typeface="Patrick Hand"/>
            </a:endParaRPr>
          </a:p>
        </p:txBody>
      </p:sp>
      <p:sp>
        <p:nvSpPr>
          <p:cNvPr id="111" name="Google Shape;111;p19"/>
          <p:cNvSpPr txBox="1"/>
          <p:nvPr/>
        </p:nvSpPr>
        <p:spPr>
          <a:xfrm>
            <a:off x="2284975" y="3217575"/>
            <a:ext cx="2584200" cy="1139100"/>
          </a:xfrm>
          <a:prstGeom prst="rect">
            <a:avLst/>
          </a:prstGeom>
          <a:solidFill>
            <a:srgbClr val="B6D7A8"/>
          </a:solidFill>
          <a:ln w="38100" cap="flat" cmpd="sng">
            <a:solidFill>
              <a:srgbClr val="38761D"/>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R.E</a:t>
            </a:r>
            <a:r>
              <a:rPr lang="en-GB">
                <a:latin typeface="Patrick Hand"/>
                <a:ea typeface="Patrick Hand"/>
                <a:cs typeface="Patrick Hand"/>
                <a:sym typeface="Patrick Hand"/>
              </a:rPr>
              <a:t>. we learned about resilience and how light conquers darkness with the  hindu festival of Diwali. We made Rangolis to show this.</a:t>
            </a:r>
            <a:r>
              <a:rPr lang="en-GB" sz="1700" b="1">
                <a:latin typeface="Patrick Hand"/>
                <a:ea typeface="Patrick Hand"/>
                <a:cs typeface="Patrick Hand"/>
                <a:sym typeface="Patrick Hand"/>
              </a:rPr>
              <a:t> </a:t>
            </a:r>
            <a:endParaRPr>
              <a:latin typeface="Patrick Hand"/>
              <a:ea typeface="Patrick Hand"/>
              <a:cs typeface="Patrick Hand"/>
              <a:sym typeface="Patrick Hand"/>
            </a:endParaRPr>
          </a:p>
        </p:txBody>
      </p:sp>
      <p:pic>
        <p:nvPicPr>
          <p:cNvPr id="112" name="Google Shape;112;p19"/>
          <p:cNvPicPr preferRelativeResize="0"/>
          <p:nvPr/>
        </p:nvPicPr>
        <p:blipFill>
          <a:blip r:embed="rId3">
            <a:alphaModFix/>
          </a:blip>
          <a:stretch>
            <a:fillRect/>
          </a:stretch>
        </p:blipFill>
        <p:spPr>
          <a:xfrm>
            <a:off x="2884725" y="696675"/>
            <a:ext cx="684275" cy="888101"/>
          </a:xfrm>
          <a:prstGeom prst="rect">
            <a:avLst/>
          </a:prstGeom>
          <a:noFill/>
          <a:ln w="38100" cap="flat" cmpd="sng">
            <a:solidFill>
              <a:srgbClr val="9900FF"/>
            </a:solidFill>
            <a:prstDash val="solid"/>
            <a:round/>
            <a:headEnd type="none" w="sm" len="sm"/>
            <a:tailEnd type="none" w="sm" len="sm"/>
          </a:ln>
        </p:spPr>
      </p:pic>
      <p:pic>
        <p:nvPicPr>
          <p:cNvPr id="113" name="Google Shape;113;p19"/>
          <p:cNvPicPr preferRelativeResize="0"/>
          <p:nvPr/>
        </p:nvPicPr>
        <p:blipFill>
          <a:blip r:embed="rId4">
            <a:alphaModFix/>
          </a:blip>
          <a:stretch>
            <a:fillRect/>
          </a:stretch>
        </p:blipFill>
        <p:spPr>
          <a:xfrm>
            <a:off x="7828263" y="4071625"/>
            <a:ext cx="1133012" cy="553500"/>
          </a:xfrm>
          <a:prstGeom prst="rect">
            <a:avLst/>
          </a:prstGeom>
          <a:noFill/>
          <a:ln w="38100" cap="flat" cmpd="sng">
            <a:solidFill>
              <a:srgbClr val="FFFF00"/>
            </a:solidFill>
            <a:prstDash val="solid"/>
            <a:round/>
            <a:headEnd type="none" w="sm" len="sm"/>
            <a:tailEnd type="none" w="sm" len="sm"/>
          </a:ln>
        </p:spPr>
      </p:pic>
      <p:pic>
        <p:nvPicPr>
          <p:cNvPr id="114" name="Google Shape;114;p19"/>
          <p:cNvPicPr preferRelativeResize="0"/>
          <p:nvPr/>
        </p:nvPicPr>
        <p:blipFill rotWithShape="1">
          <a:blip r:embed="rId5">
            <a:alphaModFix/>
          </a:blip>
          <a:srcRect l="22594" t="4482" r="20594" b="34370"/>
          <a:stretch/>
        </p:blipFill>
        <p:spPr>
          <a:xfrm>
            <a:off x="7604650" y="2464401"/>
            <a:ext cx="1356625" cy="1961273"/>
          </a:xfrm>
          <a:prstGeom prst="rect">
            <a:avLst/>
          </a:prstGeom>
          <a:noFill/>
          <a:ln w="76200" cap="flat" cmpd="sng">
            <a:solidFill>
              <a:schemeClr val="accent4"/>
            </a:solidFill>
            <a:prstDash val="solid"/>
            <a:round/>
            <a:headEnd type="none" w="sm" len="sm"/>
            <a:tailEnd type="none" w="sm" len="sm"/>
          </a:ln>
        </p:spPr>
      </p:pic>
      <p:pic>
        <p:nvPicPr>
          <p:cNvPr id="115" name="Google Shape;115;p19"/>
          <p:cNvPicPr preferRelativeResize="0"/>
          <p:nvPr/>
        </p:nvPicPr>
        <p:blipFill>
          <a:blip r:embed="rId6">
            <a:alphaModFix/>
          </a:blip>
          <a:stretch>
            <a:fillRect/>
          </a:stretch>
        </p:blipFill>
        <p:spPr>
          <a:xfrm>
            <a:off x="184350" y="3025275"/>
            <a:ext cx="2031588" cy="1523700"/>
          </a:xfrm>
          <a:prstGeom prst="rect">
            <a:avLst/>
          </a:prstGeom>
          <a:noFill/>
          <a:ln w="76200" cap="flat" cmpd="sng">
            <a:solidFill>
              <a:srgbClr val="38761D"/>
            </a:solidFill>
            <a:prstDash val="solid"/>
            <a:round/>
            <a:headEnd type="none" w="sm" len="sm"/>
            <a:tailEnd type="none" w="sm" len="sm"/>
          </a:ln>
        </p:spPr>
      </p:pic>
      <p:pic>
        <p:nvPicPr>
          <p:cNvPr id="116" name="Google Shape;116;p19"/>
          <p:cNvPicPr preferRelativeResize="0"/>
          <p:nvPr/>
        </p:nvPicPr>
        <p:blipFill rotWithShape="1">
          <a:blip r:embed="rId7">
            <a:alphaModFix/>
          </a:blip>
          <a:srcRect t="22480"/>
          <a:stretch/>
        </p:blipFill>
        <p:spPr>
          <a:xfrm>
            <a:off x="7762513" y="713500"/>
            <a:ext cx="1264524" cy="1308300"/>
          </a:xfrm>
          <a:prstGeom prst="rect">
            <a:avLst/>
          </a:prstGeom>
          <a:noFill/>
          <a:ln w="76200" cap="flat" cmpd="sng">
            <a:solidFill>
              <a:srgbClr val="FF00FF"/>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0"/>
        <p:cNvGrpSpPr/>
        <p:nvPr/>
      </p:nvGrpSpPr>
      <p:grpSpPr>
        <a:xfrm>
          <a:off x="0" y="0"/>
          <a:ext cx="0" cy="0"/>
          <a:chOff x="0" y="0"/>
          <a:chExt cx="0" cy="0"/>
        </a:xfrm>
      </p:grpSpPr>
      <p:sp>
        <p:nvSpPr>
          <p:cNvPr id="121" name="Google Shape;121;p20"/>
          <p:cNvSpPr txBox="1">
            <a:spLocks noGrp="1"/>
          </p:cNvSpPr>
          <p:nvPr>
            <p:ph type="title"/>
          </p:nvPr>
        </p:nvSpPr>
        <p:spPr>
          <a:xfrm>
            <a:off x="0" y="0"/>
            <a:ext cx="9144000" cy="878700"/>
          </a:xfrm>
          <a:prstGeom prst="rect">
            <a:avLst/>
          </a:prstGeom>
          <a:gradFill>
            <a:gsLst>
              <a:gs pos="0">
                <a:srgbClr val="FF00FF"/>
              </a:gs>
              <a:gs pos="100000">
                <a:srgbClr val="9180BB"/>
              </a:gs>
            </a:gsLst>
            <a:path path="circle">
              <a:fillToRect l="50000" t="50000" r="50000" b="50000"/>
            </a:path>
            <a:tileRect/>
          </a:gradFill>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GB" sz="2120" b="1" i="1"/>
              <a:t>Year 2 have displayed the value of Resilience and the skill of problem solving, aiming high and staying positive in the following ways:</a:t>
            </a:r>
            <a:endParaRPr sz="2120" b="1" i="1"/>
          </a:p>
        </p:txBody>
      </p:sp>
      <p:pic>
        <p:nvPicPr>
          <p:cNvPr id="122" name="Google Shape;122;p20"/>
          <p:cNvPicPr preferRelativeResize="0"/>
          <p:nvPr/>
        </p:nvPicPr>
        <p:blipFill>
          <a:blip r:embed="rId4">
            <a:alphaModFix/>
          </a:blip>
          <a:stretch>
            <a:fillRect/>
          </a:stretch>
        </p:blipFill>
        <p:spPr>
          <a:xfrm>
            <a:off x="94575" y="4616700"/>
            <a:ext cx="826375" cy="403700"/>
          </a:xfrm>
          <a:prstGeom prst="rect">
            <a:avLst/>
          </a:prstGeom>
          <a:noFill/>
          <a:ln w="38100" cap="flat" cmpd="sng">
            <a:solidFill>
              <a:srgbClr val="FFFF00"/>
            </a:solidFill>
            <a:prstDash val="solid"/>
            <a:round/>
            <a:headEnd type="none" w="sm" len="sm"/>
            <a:tailEnd type="none" w="sm" len="sm"/>
          </a:ln>
        </p:spPr>
      </p:pic>
      <p:sp>
        <p:nvSpPr>
          <p:cNvPr id="123" name="Google Shape;123;p20"/>
          <p:cNvSpPr/>
          <p:nvPr/>
        </p:nvSpPr>
        <p:spPr>
          <a:xfrm>
            <a:off x="0" y="753475"/>
            <a:ext cx="2873880" cy="1436076"/>
          </a:xfrm>
          <a:prstGeom prst="cloud">
            <a:avLst/>
          </a:prstGeom>
          <a:gradFill>
            <a:gsLst>
              <a:gs pos="0">
                <a:srgbClr val="00FFFF"/>
              </a:gs>
              <a:gs pos="50000">
                <a:srgbClr val="00FFFF"/>
              </a:gs>
              <a:gs pos="100000">
                <a:srgbClr val="045962"/>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b="1">
              <a:solidFill>
                <a:schemeClr val="dk1"/>
              </a:solidFill>
            </a:endParaRPr>
          </a:p>
          <a:p>
            <a:pPr marL="0" lvl="0" indent="0" algn="ctr" rtl="0">
              <a:spcBef>
                <a:spcPts val="0"/>
              </a:spcBef>
              <a:spcAft>
                <a:spcPts val="0"/>
              </a:spcAft>
              <a:buNone/>
            </a:pPr>
            <a:endParaRPr b="1">
              <a:solidFill>
                <a:schemeClr val="dk1"/>
              </a:solidFill>
            </a:endParaRPr>
          </a:p>
          <a:p>
            <a:pPr marL="0" lvl="0" indent="0" algn="ctr" rtl="0">
              <a:spcBef>
                <a:spcPts val="0"/>
              </a:spcBef>
              <a:spcAft>
                <a:spcPts val="0"/>
              </a:spcAft>
              <a:buNone/>
            </a:pPr>
            <a:r>
              <a:rPr lang="en-GB" b="1">
                <a:solidFill>
                  <a:schemeClr val="dk1"/>
                </a:solidFill>
              </a:rPr>
              <a:t>Trying hard in all lessons even when we found something hard. </a:t>
            </a:r>
            <a:r>
              <a:rPr lang="en-GB" b="1" i="1" u="sng">
                <a:solidFill>
                  <a:schemeClr val="dk1"/>
                </a:solidFill>
                <a:latin typeface="Comic Sans MS"/>
                <a:ea typeface="Comic Sans MS"/>
                <a:cs typeface="Comic Sans MS"/>
                <a:sym typeface="Comic Sans MS"/>
              </a:rPr>
              <a:t>Creativity</a:t>
            </a:r>
            <a:endParaRPr b="1">
              <a:solidFill>
                <a:schemeClr val="dk1"/>
              </a:solidFill>
            </a:endParaRPr>
          </a:p>
          <a:p>
            <a:pPr marL="0" lvl="0" indent="0" algn="ctr" rtl="0">
              <a:spcBef>
                <a:spcPts val="0"/>
              </a:spcBef>
              <a:spcAft>
                <a:spcPts val="0"/>
              </a:spcAft>
              <a:buNone/>
            </a:pPr>
            <a:endParaRPr b="1"/>
          </a:p>
        </p:txBody>
      </p:sp>
      <p:sp>
        <p:nvSpPr>
          <p:cNvPr id="124" name="Google Shape;124;p20"/>
          <p:cNvSpPr/>
          <p:nvPr/>
        </p:nvSpPr>
        <p:spPr>
          <a:xfrm>
            <a:off x="5395975" y="819975"/>
            <a:ext cx="3691800" cy="2010000"/>
          </a:xfrm>
          <a:prstGeom prst="heart">
            <a:avLst/>
          </a:prstGeom>
          <a:gradFill>
            <a:gsLst>
              <a:gs pos="0">
                <a:srgbClr val="F4CCCC"/>
              </a:gs>
              <a:gs pos="50000">
                <a:schemeClr val="lt1"/>
              </a:gs>
              <a:gs pos="100000">
                <a:srgbClr val="D96868"/>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solidFill>
                  <a:schemeClr val="dk1"/>
                </a:solidFill>
              </a:rPr>
              <a:t>Being optimists and coming to school with a smile on our face, feeling happy to start a new day. </a:t>
            </a:r>
            <a:r>
              <a:rPr lang="en-GB" b="1" i="1" u="sng">
                <a:solidFill>
                  <a:schemeClr val="dk1"/>
                </a:solidFill>
                <a:latin typeface="Comic Sans MS"/>
                <a:ea typeface="Comic Sans MS"/>
                <a:cs typeface="Comic Sans MS"/>
                <a:sym typeface="Comic Sans MS"/>
              </a:rPr>
              <a:t>Staying positive</a:t>
            </a:r>
            <a:endParaRPr b="1"/>
          </a:p>
        </p:txBody>
      </p:sp>
      <p:sp>
        <p:nvSpPr>
          <p:cNvPr id="125" name="Google Shape;125;p20"/>
          <p:cNvSpPr/>
          <p:nvPr/>
        </p:nvSpPr>
        <p:spPr>
          <a:xfrm>
            <a:off x="21525" y="2398750"/>
            <a:ext cx="2655550" cy="1753125"/>
          </a:xfrm>
          <a:prstGeom prst="flowChartPunchedTape">
            <a:avLst/>
          </a:prstGeom>
          <a:gradFill>
            <a:gsLst>
              <a:gs pos="0">
                <a:srgbClr val="FF9900"/>
              </a:gs>
              <a:gs pos="50000">
                <a:srgbClr val="FFFF00"/>
              </a:gs>
              <a:gs pos="100000">
                <a:srgbClr val="E1F609"/>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b="1">
              <a:solidFill>
                <a:schemeClr val="dk1"/>
              </a:solidFill>
            </a:endParaRPr>
          </a:p>
          <a:p>
            <a:pPr marL="0" lvl="0" indent="0" algn="ctr" rtl="0">
              <a:spcBef>
                <a:spcPts val="0"/>
              </a:spcBef>
              <a:spcAft>
                <a:spcPts val="0"/>
              </a:spcAft>
              <a:buClr>
                <a:schemeClr val="dk1"/>
              </a:buClr>
              <a:buSzPts val="1100"/>
              <a:buFont typeface="Arial"/>
              <a:buNone/>
            </a:pPr>
            <a:r>
              <a:rPr lang="en-GB" b="1">
                <a:solidFill>
                  <a:schemeClr val="dk1"/>
                </a:solidFill>
              </a:rPr>
              <a:t>Improving our work through addressing mistakes and correcting them. </a:t>
            </a:r>
            <a:r>
              <a:rPr lang="en-GB" b="1" i="1" u="sng">
                <a:solidFill>
                  <a:schemeClr val="dk1"/>
                </a:solidFill>
                <a:latin typeface="Comic Sans MS"/>
                <a:ea typeface="Comic Sans MS"/>
                <a:cs typeface="Comic Sans MS"/>
                <a:sym typeface="Comic Sans MS"/>
              </a:rPr>
              <a:t>Creativity</a:t>
            </a:r>
            <a:endParaRPr b="1" i="1" u="sng">
              <a:solidFill>
                <a:schemeClr val="dk1"/>
              </a:solidFill>
              <a:latin typeface="Comic Sans MS"/>
              <a:ea typeface="Comic Sans MS"/>
              <a:cs typeface="Comic Sans MS"/>
              <a:sym typeface="Comic Sans MS"/>
            </a:endParaRPr>
          </a:p>
          <a:p>
            <a:pPr marL="0" lvl="0" indent="0" algn="just" rtl="0">
              <a:spcBef>
                <a:spcPts val="0"/>
              </a:spcBef>
              <a:spcAft>
                <a:spcPts val="0"/>
              </a:spcAft>
              <a:buClr>
                <a:schemeClr val="dk1"/>
              </a:buClr>
              <a:buSzPts val="1100"/>
              <a:buFont typeface="Arial"/>
              <a:buNone/>
            </a:pPr>
            <a:endParaRPr b="1">
              <a:solidFill>
                <a:schemeClr val="dk1"/>
              </a:solidFill>
            </a:endParaRPr>
          </a:p>
          <a:p>
            <a:pPr marL="0" lvl="0" indent="0" algn="ctr" rtl="0">
              <a:spcBef>
                <a:spcPts val="0"/>
              </a:spcBef>
              <a:spcAft>
                <a:spcPts val="0"/>
              </a:spcAft>
              <a:buNone/>
            </a:pPr>
            <a:endParaRPr b="1"/>
          </a:p>
        </p:txBody>
      </p:sp>
      <p:sp>
        <p:nvSpPr>
          <p:cNvPr id="126" name="Google Shape;126;p20"/>
          <p:cNvSpPr/>
          <p:nvPr/>
        </p:nvSpPr>
        <p:spPr>
          <a:xfrm>
            <a:off x="5395975" y="2703225"/>
            <a:ext cx="3748032" cy="2387340"/>
          </a:xfrm>
          <a:prstGeom prst="cloud">
            <a:avLst/>
          </a:prstGeom>
          <a:gradFill>
            <a:gsLst>
              <a:gs pos="0">
                <a:srgbClr val="FFFF00"/>
              </a:gs>
              <a:gs pos="50000">
                <a:srgbClr val="FF9900"/>
              </a:gs>
              <a:gs pos="100000">
                <a:srgbClr val="54030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solidFill>
                  <a:schemeClr val="dk1"/>
                </a:solidFill>
              </a:rPr>
              <a:t>Asking for help when we were stuck. Coming or staying in school when we felt a bit under the weather (when having a slight headache or a tummy ache or if we had a fall on the playground and we got a cut).</a:t>
            </a:r>
            <a:r>
              <a:rPr lang="en-GB" b="1" i="1" u="sng">
                <a:solidFill>
                  <a:schemeClr val="dk1"/>
                </a:solidFill>
                <a:latin typeface="Comic Sans MS"/>
                <a:ea typeface="Comic Sans MS"/>
                <a:cs typeface="Comic Sans MS"/>
                <a:sym typeface="Comic Sans MS"/>
              </a:rPr>
              <a:t>Staying positive</a:t>
            </a:r>
            <a:endParaRPr b="1"/>
          </a:p>
        </p:txBody>
      </p:sp>
      <p:sp>
        <p:nvSpPr>
          <p:cNvPr id="127" name="Google Shape;127;p20"/>
          <p:cNvSpPr txBox="1"/>
          <p:nvPr/>
        </p:nvSpPr>
        <p:spPr>
          <a:xfrm>
            <a:off x="2597150" y="2116850"/>
            <a:ext cx="3298200" cy="2124000"/>
          </a:xfrm>
          <a:prstGeom prst="rect">
            <a:avLst/>
          </a:prstGeom>
          <a:gradFill>
            <a:gsLst>
              <a:gs pos="0">
                <a:srgbClr val="F4CCCC"/>
              </a:gs>
              <a:gs pos="25000">
                <a:srgbClr val="F4CCCC"/>
              </a:gs>
              <a:gs pos="50000">
                <a:schemeClr val="lt1"/>
              </a:gs>
              <a:gs pos="100000">
                <a:srgbClr val="D96868"/>
              </a:gs>
            </a:gsLst>
            <a:path path="circle">
              <a:fillToRect l="50000" t="50000" r="50000" b="50000"/>
            </a:path>
            <a:tileRect/>
          </a:gra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b="1">
                <a:solidFill>
                  <a:schemeClr val="dk1"/>
                </a:solidFill>
              </a:rPr>
              <a:t>In RHE we learnt about ‘Being me in the world’. We learnt how to accept ourselves and others, and how to keep confident, and stay positive about the future. We also learnt how learn from our mistakes and how to accept the consequences of our actions and become more responsible. </a:t>
            </a:r>
            <a:r>
              <a:rPr lang="en-GB" b="1" i="1" u="sng">
                <a:solidFill>
                  <a:schemeClr val="dk1"/>
                </a:solidFill>
                <a:latin typeface="Comic Sans MS"/>
                <a:ea typeface="Comic Sans MS"/>
                <a:cs typeface="Comic Sans MS"/>
                <a:sym typeface="Comic Sans MS"/>
              </a:rPr>
              <a:t>Listening</a:t>
            </a:r>
            <a:endParaRPr b="1" i="1" u="sng">
              <a:solidFill>
                <a:schemeClr val="dk1"/>
              </a:solidFill>
              <a:latin typeface="Comic Sans MS"/>
              <a:ea typeface="Comic Sans MS"/>
              <a:cs typeface="Comic Sans MS"/>
              <a:sym typeface="Comic Sans MS"/>
            </a:endParaRPr>
          </a:p>
        </p:txBody>
      </p:sp>
      <p:sp>
        <p:nvSpPr>
          <p:cNvPr id="128" name="Google Shape;128;p20"/>
          <p:cNvSpPr/>
          <p:nvPr/>
        </p:nvSpPr>
        <p:spPr>
          <a:xfrm>
            <a:off x="920950" y="4151875"/>
            <a:ext cx="4051800" cy="991500"/>
          </a:xfrm>
          <a:prstGeom prst="ellipse">
            <a:avLst/>
          </a:prstGeom>
          <a:gradFill>
            <a:gsLst>
              <a:gs pos="0">
                <a:srgbClr val="FFFF00"/>
              </a:gs>
              <a:gs pos="100000">
                <a:srgbClr val="73737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solidFill>
                  <a:schemeClr val="dk1"/>
                </a:solidFill>
              </a:rPr>
              <a:t>Being patient and not giving up when something didn’t go our way or to plan. </a:t>
            </a:r>
            <a:r>
              <a:rPr lang="en-GB" b="1" i="1" u="sng">
                <a:solidFill>
                  <a:schemeClr val="dk1"/>
                </a:solidFill>
                <a:latin typeface="Comic Sans MS"/>
                <a:ea typeface="Comic Sans MS"/>
                <a:cs typeface="Comic Sans MS"/>
                <a:sym typeface="Comic Sans MS"/>
              </a:rPr>
              <a:t>Teamwork</a:t>
            </a:r>
            <a:endParaRPr b="1" i="1" u="sng">
              <a:solidFill>
                <a:schemeClr val="dk1"/>
              </a:solidFill>
              <a:latin typeface="Comic Sans MS"/>
              <a:ea typeface="Comic Sans MS"/>
              <a:cs typeface="Comic Sans MS"/>
              <a:sym typeface="Comic Sans MS"/>
            </a:endParaRPr>
          </a:p>
        </p:txBody>
      </p:sp>
      <p:sp>
        <p:nvSpPr>
          <p:cNvPr id="129" name="Google Shape;129;p20"/>
          <p:cNvSpPr/>
          <p:nvPr/>
        </p:nvSpPr>
        <p:spPr>
          <a:xfrm>
            <a:off x="2677075" y="753475"/>
            <a:ext cx="3044400" cy="1436075"/>
          </a:xfrm>
          <a:prstGeom prst="flowChartPunchedTape">
            <a:avLst/>
          </a:prstGeom>
          <a:gradFill>
            <a:gsLst>
              <a:gs pos="0">
                <a:srgbClr val="00FF00"/>
              </a:gs>
              <a:gs pos="100000">
                <a:srgbClr val="FAD15C"/>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solidFill>
                  <a:schemeClr val="dk1"/>
                </a:solidFill>
              </a:rPr>
              <a:t>Being flexible and trying new things to help us learn and grow while exploring the new year 2 curriculum. </a:t>
            </a:r>
            <a:r>
              <a:rPr lang="en-GB" b="1" i="1" u="sng">
                <a:solidFill>
                  <a:schemeClr val="dk1"/>
                </a:solidFill>
                <a:latin typeface="Comic Sans MS"/>
                <a:ea typeface="Comic Sans MS"/>
                <a:cs typeface="Comic Sans MS"/>
                <a:sym typeface="Comic Sans MS"/>
              </a:rPr>
              <a:t>Problem Solving</a:t>
            </a:r>
            <a:endParaRPr b="1" i="1" u="sng">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Shape 133"/>
        <p:cNvGrpSpPr/>
        <p:nvPr/>
      </p:nvGrpSpPr>
      <p:grpSpPr>
        <a:xfrm>
          <a:off x="0" y="0"/>
          <a:ext cx="0" cy="0"/>
          <a:chOff x="0" y="0"/>
          <a:chExt cx="0" cy="0"/>
        </a:xfrm>
      </p:grpSpPr>
      <p:sp>
        <p:nvSpPr>
          <p:cNvPr id="134" name="Google Shape;134;p21"/>
          <p:cNvSpPr txBox="1">
            <a:spLocks noGrp="1"/>
          </p:cNvSpPr>
          <p:nvPr>
            <p:ph type="title"/>
          </p:nvPr>
        </p:nvSpPr>
        <p:spPr>
          <a:xfrm>
            <a:off x="0" y="0"/>
            <a:ext cx="914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2120" b="1"/>
              <a:t>Year 3</a:t>
            </a:r>
            <a:r>
              <a:rPr lang="en-GB" sz="2120"/>
              <a:t> have displayed the value of Resilience and the skills of </a:t>
            </a:r>
            <a:r>
              <a:rPr lang="en-GB" sz="2075">
                <a:solidFill>
                  <a:srgbClr val="3C4043"/>
                </a:solidFill>
                <a:highlight>
                  <a:srgbClr val="FFFFFF"/>
                </a:highlight>
                <a:latin typeface="Roboto"/>
                <a:ea typeface="Roboto"/>
                <a:cs typeface="Roboto"/>
                <a:sym typeface="Roboto"/>
              </a:rPr>
              <a:t>problem solving, aiming high &amp; staying positive </a:t>
            </a:r>
            <a:r>
              <a:rPr lang="en-GB" sz="2120"/>
              <a:t>in the following ways:</a:t>
            </a:r>
            <a:endParaRPr sz="2120"/>
          </a:p>
        </p:txBody>
      </p:sp>
      <p:pic>
        <p:nvPicPr>
          <p:cNvPr id="135" name="Google Shape;135;p21"/>
          <p:cNvPicPr preferRelativeResize="0"/>
          <p:nvPr/>
        </p:nvPicPr>
        <p:blipFill>
          <a:blip r:embed="rId3">
            <a:alphaModFix/>
          </a:blip>
          <a:stretch>
            <a:fillRect/>
          </a:stretch>
        </p:blipFill>
        <p:spPr>
          <a:xfrm>
            <a:off x="7549475" y="4315712"/>
            <a:ext cx="1398175" cy="683038"/>
          </a:xfrm>
          <a:prstGeom prst="rect">
            <a:avLst/>
          </a:prstGeom>
          <a:noFill/>
          <a:ln w="38100" cap="flat" cmpd="sng">
            <a:solidFill>
              <a:srgbClr val="FFFF00"/>
            </a:solidFill>
            <a:prstDash val="solid"/>
            <a:round/>
            <a:headEnd type="none" w="sm" len="sm"/>
            <a:tailEnd type="none" w="sm" len="sm"/>
          </a:ln>
        </p:spPr>
      </p:pic>
      <p:pic>
        <p:nvPicPr>
          <p:cNvPr id="136" name="Google Shape;136;p21"/>
          <p:cNvPicPr preferRelativeResize="0"/>
          <p:nvPr/>
        </p:nvPicPr>
        <p:blipFill>
          <a:blip r:embed="rId4">
            <a:alphaModFix/>
          </a:blip>
          <a:stretch>
            <a:fillRect/>
          </a:stretch>
        </p:blipFill>
        <p:spPr>
          <a:xfrm rot="5400000">
            <a:off x="-121436" y="3421463"/>
            <a:ext cx="1802624" cy="1351949"/>
          </a:xfrm>
          <a:prstGeom prst="rect">
            <a:avLst/>
          </a:prstGeom>
          <a:noFill/>
          <a:ln>
            <a:noFill/>
          </a:ln>
        </p:spPr>
      </p:pic>
      <p:sp>
        <p:nvSpPr>
          <p:cNvPr id="137" name="Google Shape;137;p21"/>
          <p:cNvSpPr txBox="1"/>
          <p:nvPr/>
        </p:nvSpPr>
        <p:spPr>
          <a:xfrm>
            <a:off x="1497800" y="3133400"/>
            <a:ext cx="18426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u="sng">
                <a:solidFill>
                  <a:schemeClr val="dk2"/>
                </a:solidFill>
                <a:latin typeface="Tahoma"/>
                <a:ea typeface="Tahoma"/>
                <a:cs typeface="Tahoma"/>
                <a:sym typeface="Tahoma"/>
              </a:rPr>
              <a:t>Black History Month</a:t>
            </a:r>
            <a:endParaRPr sz="1300" u="sng">
              <a:solidFill>
                <a:schemeClr val="dk2"/>
              </a:solidFill>
              <a:latin typeface="Tahoma"/>
              <a:ea typeface="Tahoma"/>
              <a:cs typeface="Tahoma"/>
              <a:sym typeface="Tahoma"/>
            </a:endParaRPr>
          </a:p>
          <a:p>
            <a:pPr marL="0" lvl="0" indent="0" algn="l" rtl="0">
              <a:spcBef>
                <a:spcPts val="0"/>
              </a:spcBef>
              <a:spcAft>
                <a:spcPts val="0"/>
              </a:spcAft>
              <a:buNone/>
            </a:pPr>
            <a:r>
              <a:rPr lang="en-GB" sz="1300">
                <a:solidFill>
                  <a:schemeClr val="dk2"/>
                </a:solidFill>
                <a:latin typeface="Tahoma"/>
                <a:ea typeface="Tahoma"/>
                <a:cs typeface="Tahoma"/>
                <a:sym typeface="Tahoma"/>
              </a:rPr>
              <a:t>We celebrated the Poet Maya Angelou. We explored and performed the poem ‘Life doesn’t frighten me at all’ which focuses on </a:t>
            </a:r>
            <a:endParaRPr sz="1300">
              <a:solidFill>
                <a:schemeClr val="dk2"/>
              </a:solidFill>
              <a:latin typeface="Tahoma"/>
              <a:ea typeface="Tahoma"/>
              <a:cs typeface="Tahoma"/>
              <a:sym typeface="Tahoma"/>
            </a:endParaRPr>
          </a:p>
          <a:p>
            <a:pPr marL="0" lvl="0" indent="0" algn="l" rtl="0">
              <a:spcBef>
                <a:spcPts val="0"/>
              </a:spcBef>
              <a:spcAft>
                <a:spcPts val="0"/>
              </a:spcAft>
              <a:buNone/>
            </a:pPr>
            <a:r>
              <a:rPr lang="en-GB" sz="1300" b="1" u="sng">
                <a:solidFill>
                  <a:srgbClr val="FF00FF"/>
                </a:solidFill>
                <a:latin typeface="Tahoma"/>
                <a:ea typeface="Tahoma"/>
                <a:cs typeface="Tahoma"/>
                <a:sym typeface="Tahoma"/>
              </a:rPr>
              <a:t>staying positive.</a:t>
            </a:r>
            <a:endParaRPr sz="1300" b="1" u="sng">
              <a:solidFill>
                <a:srgbClr val="FF00FF"/>
              </a:solidFill>
              <a:latin typeface="Tahoma"/>
              <a:ea typeface="Tahoma"/>
              <a:cs typeface="Tahoma"/>
              <a:sym typeface="Tahoma"/>
            </a:endParaRPr>
          </a:p>
        </p:txBody>
      </p:sp>
      <p:pic>
        <p:nvPicPr>
          <p:cNvPr id="138" name="Google Shape;138;p21"/>
          <p:cNvPicPr preferRelativeResize="0"/>
          <p:nvPr/>
        </p:nvPicPr>
        <p:blipFill>
          <a:blip r:embed="rId5">
            <a:alphaModFix/>
          </a:blip>
          <a:stretch>
            <a:fillRect/>
          </a:stretch>
        </p:blipFill>
        <p:spPr>
          <a:xfrm rot="5400000">
            <a:off x="9288" y="1719586"/>
            <a:ext cx="1348198" cy="1011176"/>
          </a:xfrm>
          <a:prstGeom prst="rect">
            <a:avLst/>
          </a:prstGeom>
          <a:noFill/>
          <a:ln>
            <a:noFill/>
          </a:ln>
        </p:spPr>
      </p:pic>
      <p:sp>
        <p:nvSpPr>
          <p:cNvPr id="139" name="Google Shape;139;p21"/>
          <p:cNvSpPr txBox="1"/>
          <p:nvPr/>
        </p:nvSpPr>
        <p:spPr>
          <a:xfrm>
            <a:off x="1188963" y="1462400"/>
            <a:ext cx="18426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u="sng">
                <a:solidFill>
                  <a:schemeClr val="dk2"/>
                </a:solidFill>
                <a:latin typeface="Tahoma"/>
                <a:ea typeface="Tahoma"/>
                <a:cs typeface="Tahoma"/>
                <a:sym typeface="Tahoma"/>
              </a:rPr>
              <a:t>Clay work in History</a:t>
            </a:r>
            <a:endParaRPr sz="1300" u="sng">
              <a:solidFill>
                <a:schemeClr val="dk2"/>
              </a:solidFill>
              <a:latin typeface="Tahoma"/>
              <a:ea typeface="Tahoma"/>
              <a:cs typeface="Tahoma"/>
              <a:sym typeface="Tahoma"/>
            </a:endParaRPr>
          </a:p>
          <a:p>
            <a:pPr marL="0" lvl="0" indent="0" algn="l" rtl="0">
              <a:spcBef>
                <a:spcPts val="0"/>
              </a:spcBef>
              <a:spcAft>
                <a:spcPts val="0"/>
              </a:spcAft>
              <a:buNone/>
            </a:pPr>
            <a:r>
              <a:rPr lang="en-GB" sz="1300">
                <a:solidFill>
                  <a:schemeClr val="dk2"/>
                </a:solidFill>
                <a:latin typeface="Tahoma"/>
                <a:ea typeface="Tahoma"/>
                <a:cs typeface="Tahoma"/>
                <a:sym typeface="Tahoma"/>
              </a:rPr>
              <a:t>We were </a:t>
            </a:r>
            <a:r>
              <a:rPr lang="en-GB" sz="1300" b="1" u="sng">
                <a:solidFill>
                  <a:srgbClr val="FF00FF"/>
                </a:solidFill>
                <a:latin typeface="Tahoma"/>
                <a:ea typeface="Tahoma"/>
                <a:cs typeface="Tahoma"/>
                <a:sym typeface="Tahoma"/>
              </a:rPr>
              <a:t>resilient</a:t>
            </a:r>
            <a:r>
              <a:rPr lang="en-GB" sz="1300">
                <a:solidFill>
                  <a:schemeClr val="dk2"/>
                </a:solidFill>
                <a:latin typeface="Tahoma"/>
                <a:ea typeface="Tahoma"/>
                <a:cs typeface="Tahoma"/>
                <a:sym typeface="Tahoma"/>
              </a:rPr>
              <a:t> when shaping our clay into a Bell Beaker. We did not give up and kept reshaping until we achieved it.</a:t>
            </a:r>
            <a:r>
              <a:rPr lang="en-GB">
                <a:solidFill>
                  <a:schemeClr val="dk2"/>
                </a:solidFill>
                <a:latin typeface="Tahoma"/>
                <a:ea typeface="Tahoma"/>
                <a:cs typeface="Tahoma"/>
                <a:sym typeface="Tahoma"/>
              </a:rPr>
              <a:t> </a:t>
            </a:r>
            <a:endParaRPr b="1" u="sng">
              <a:solidFill>
                <a:srgbClr val="FF00FF"/>
              </a:solidFill>
              <a:latin typeface="Tahoma"/>
              <a:ea typeface="Tahoma"/>
              <a:cs typeface="Tahoma"/>
              <a:sym typeface="Tahoma"/>
            </a:endParaRPr>
          </a:p>
        </p:txBody>
      </p:sp>
      <p:pic>
        <p:nvPicPr>
          <p:cNvPr id="140" name="Google Shape;140;p21"/>
          <p:cNvPicPr preferRelativeResize="0"/>
          <p:nvPr/>
        </p:nvPicPr>
        <p:blipFill>
          <a:blip r:embed="rId6">
            <a:alphaModFix/>
          </a:blip>
          <a:stretch>
            <a:fillRect/>
          </a:stretch>
        </p:blipFill>
        <p:spPr>
          <a:xfrm>
            <a:off x="7868438" y="1084487"/>
            <a:ext cx="1079201" cy="1438935"/>
          </a:xfrm>
          <a:prstGeom prst="rect">
            <a:avLst/>
          </a:prstGeom>
          <a:noFill/>
          <a:ln>
            <a:noFill/>
          </a:ln>
        </p:spPr>
      </p:pic>
      <p:sp>
        <p:nvSpPr>
          <p:cNvPr id="141" name="Google Shape;141;p21"/>
          <p:cNvSpPr txBox="1"/>
          <p:nvPr/>
        </p:nvSpPr>
        <p:spPr>
          <a:xfrm>
            <a:off x="7111926" y="2377800"/>
            <a:ext cx="20619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solidFill>
                  <a:schemeClr val="dk2"/>
                </a:solidFill>
                <a:latin typeface="Tahoma"/>
                <a:ea typeface="Tahoma"/>
                <a:cs typeface="Tahoma"/>
                <a:sym typeface="Tahoma"/>
              </a:rPr>
              <a:t>Maths</a:t>
            </a:r>
            <a:endParaRPr sz="1200" u="sng">
              <a:solidFill>
                <a:schemeClr val="dk2"/>
              </a:solidFill>
              <a:latin typeface="Tahoma"/>
              <a:ea typeface="Tahoma"/>
              <a:cs typeface="Tahoma"/>
              <a:sym typeface="Tahoma"/>
            </a:endParaRPr>
          </a:p>
          <a:p>
            <a:pPr marL="0" lvl="0" indent="0" algn="l" rtl="0">
              <a:spcBef>
                <a:spcPts val="0"/>
              </a:spcBef>
              <a:spcAft>
                <a:spcPts val="0"/>
              </a:spcAft>
              <a:buNone/>
            </a:pPr>
            <a:r>
              <a:rPr lang="en-GB" sz="1200">
                <a:solidFill>
                  <a:schemeClr val="dk2"/>
                </a:solidFill>
                <a:latin typeface="Tahoma"/>
                <a:ea typeface="Tahoma"/>
                <a:cs typeface="Tahoma"/>
                <a:sym typeface="Tahoma"/>
              </a:rPr>
              <a:t>We have been trying hard, particularly in maths, to work on our </a:t>
            </a:r>
            <a:r>
              <a:rPr lang="en-GB" sz="1200" b="1" u="sng">
                <a:solidFill>
                  <a:srgbClr val="FF00FF"/>
                </a:solidFill>
                <a:latin typeface="Tahoma"/>
                <a:ea typeface="Tahoma"/>
                <a:cs typeface="Tahoma"/>
                <a:sym typeface="Tahoma"/>
              </a:rPr>
              <a:t>problem solving</a:t>
            </a:r>
            <a:r>
              <a:rPr lang="en-GB" sz="1200" b="1">
                <a:solidFill>
                  <a:schemeClr val="dk2"/>
                </a:solidFill>
                <a:latin typeface="Tahoma"/>
                <a:ea typeface="Tahoma"/>
                <a:cs typeface="Tahoma"/>
                <a:sym typeface="Tahoma"/>
              </a:rPr>
              <a:t> </a:t>
            </a:r>
            <a:r>
              <a:rPr lang="en-GB" sz="1200">
                <a:solidFill>
                  <a:schemeClr val="dk2"/>
                </a:solidFill>
                <a:latin typeface="Tahoma"/>
                <a:ea typeface="Tahoma"/>
                <a:cs typeface="Tahoma"/>
                <a:sym typeface="Tahoma"/>
              </a:rPr>
              <a:t>skills. This has also shown we are </a:t>
            </a:r>
            <a:r>
              <a:rPr lang="en-GB" sz="1200" b="1" u="sng">
                <a:solidFill>
                  <a:srgbClr val="FF00FF"/>
                </a:solidFill>
                <a:latin typeface="Tahoma"/>
                <a:ea typeface="Tahoma"/>
                <a:cs typeface="Tahoma"/>
                <a:sym typeface="Tahoma"/>
              </a:rPr>
              <a:t>resilient</a:t>
            </a:r>
            <a:r>
              <a:rPr lang="en-GB" sz="1200" b="1">
                <a:solidFill>
                  <a:srgbClr val="FF00FF"/>
                </a:solidFill>
                <a:latin typeface="Tahoma"/>
                <a:ea typeface="Tahoma"/>
                <a:cs typeface="Tahoma"/>
                <a:sym typeface="Tahoma"/>
              </a:rPr>
              <a:t> </a:t>
            </a:r>
            <a:r>
              <a:rPr lang="en-GB" sz="1200">
                <a:solidFill>
                  <a:schemeClr val="dk2"/>
                </a:solidFill>
                <a:latin typeface="Tahoma"/>
                <a:ea typeface="Tahoma"/>
                <a:cs typeface="Tahoma"/>
                <a:sym typeface="Tahoma"/>
              </a:rPr>
              <a:t>as we keep going, use the resources if needed, until we get the correct answer.</a:t>
            </a:r>
            <a:r>
              <a:rPr lang="en-GB" sz="1200" b="1" u="sng">
                <a:solidFill>
                  <a:srgbClr val="FF00FF"/>
                </a:solidFill>
                <a:latin typeface="Tahoma"/>
                <a:ea typeface="Tahoma"/>
                <a:cs typeface="Tahoma"/>
                <a:sym typeface="Tahoma"/>
              </a:rPr>
              <a:t> </a:t>
            </a:r>
            <a:r>
              <a:rPr lang="en-GB" sz="1200">
                <a:solidFill>
                  <a:schemeClr val="dk2"/>
                </a:solidFill>
                <a:latin typeface="Tahoma"/>
                <a:ea typeface="Tahoma"/>
                <a:cs typeface="Tahoma"/>
                <a:sym typeface="Tahoma"/>
              </a:rPr>
              <a:t> </a:t>
            </a:r>
            <a:endParaRPr sz="1300">
              <a:solidFill>
                <a:srgbClr val="FF00FF"/>
              </a:solidFill>
              <a:latin typeface="Tahoma"/>
              <a:ea typeface="Tahoma"/>
              <a:cs typeface="Tahoma"/>
              <a:sym typeface="Tahoma"/>
            </a:endParaRPr>
          </a:p>
        </p:txBody>
      </p:sp>
      <p:pic>
        <p:nvPicPr>
          <p:cNvPr id="142" name="Google Shape;142;p21"/>
          <p:cNvPicPr preferRelativeResize="0"/>
          <p:nvPr/>
        </p:nvPicPr>
        <p:blipFill>
          <a:blip r:embed="rId7">
            <a:alphaModFix/>
          </a:blip>
          <a:stretch>
            <a:fillRect/>
          </a:stretch>
        </p:blipFill>
        <p:spPr>
          <a:xfrm>
            <a:off x="3576325" y="3816502"/>
            <a:ext cx="844773" cy="1126349"/>
          </a:xfrm>
          <a:prstGeom prst="rect">
            <a:avLst/>
          </a:prstGeom>
          <a:noFill/>
          <a:ln>
            <a:noFill/>
          </a:ln>
        </p:spPr>
      </p:pic>
      <p:sp>
        <p:nvSpPr>
          <p:cNvPr id="143" name="Google Shape;143;p21"/>
          <p:cNvSpPr txBox="1"/>
          <p:nvPr/>
        </p:nvSpPr>
        <p:spPr>
          <a:xfrm>
            <a:off x="6540225" y="1221175"/>
            <a:ext cx="26160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800">
              <a:solidFill>
                <a:schemeClr val="dk2"/>
              </a:solidFill>
            </a:endParaRPr>
          </a:p>
        </p:txBody>
      </p:sp>
      <p:sp>
        <p:nvSpPr>
          <p:cNvPr id="144" name="Google Shape;144;p21"/>
          <p:cNvSpPr txBox="1"/>
          <p:nvPr/>
        </p:nvSpPr>
        <p:spPr>
          <a:xfrm>
            <a:off x="4421088" y="3679625"/>
            <a:ext cx="29415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u="sng">
                <a:solidFill>
                  <a:schemeClr val="dk2"/>
                </a:solidFill>
                <a:latin typeface="Tahoma"/>
                <a:ea typeface="Tahoma"/>
                <a:cs typeface="Tahoma"/>
                <a:sym typeface="Tahoma"/>
              </a:rPr>
              <a:t>Handwriting</a:t>
            </a:r>
            <a:endParaRPr sz="1300" u="sng">
              <a:solidFill>
                <a:schemeClr val="dk2"/>
              </a:solidFill>
              <a:latin typeface="Tahoma"/>
              <a:ea typeface="Tahoma"/>
              <a:cs typeface="Tahoma"/>
              <a:sym typeface="Tahoma"/>
            </a:endParaRPr>
          </a:p>
          <a:p>
            <a:pPr marL="0" lvl="0" indent="0" algn="l" rtl="0">
              <a:spcBef>
                <a:spcPts val="0"/>
              </a:spcBef>
              <a:spcAft>
                <a:spcPts val="0"/>
              </a:spcAft>
              <a:buNone/>
            </a:pPr>
            <a:r>
              <a:rPr lang="en-GB" sz="1300">
                <a:solidFill>
                  <a:schemeClr val="dk2"/>
                </a:solidFill>
                <a:latin typeface="Tahoma"/>
                <a:ea typeface="Tahoma"/>
                <a:cs typeface="Tahoma"/>
                <a:sym typeface="Tahoma"/>
              </a:rPr>
              <a:t>We are focusing on </a:t>
            </a:r>
            <a:r>
              <a:rPr lang="en-GB" sz="1300" b="1" u="sng">
                <a:solidFill>
                  <a:srgbClr val="FF00FF"/>
                </a:solidFill>
                <a:latin typeface="Tahoma"/>
                <a:ea typeface="Tahoma"/>
                <a:cs typeface="Tahoma"/>
                <a:sym typeface="Tahoma"/>
              </a:rPr>
              <a:t>aiming high </a:t>
            </a:r>
            <a:r>
              <a:rPr lang="en-GB" sz="1300">
                <a:solidFill>
                  <a:schemeClr val="dk2"/>
                </a:solidFill>
                <a:latin typeface="Tahoma"/>
                <a:ea typeface="Tahoma"/>
                <a:cs typeface="Tahoma"/>
                <a:sym typeface="Tahoma"/>
              </a:rPr>
              <a:t>with the standard of our presentation in our work by practising our handwriting and ensuring our work is neat at all times.</a:t>
            </a:r>
            <a:endParaRPr>
              <a:solidFill>
                <a:schemeClr val="dk2"/>
              </a:solidFill>
              <a:latin typeface="Tahoma"/>
              <a:ea typeface="Tahoma"/>
              <a:cs typeface="Tahoma"/>
              <a:sym typeface="Tahoma"/>
            </a:endParaRPr>
          </a:p>
        </p:txBody>
      </p:sp>
      <p:sp>
        <p:nvSpPr>
          <p:cNvPr id="145" name="Google Shape;145;p21"/>
          <p:cNvSpPr txBox="1"/>
          <p:nvPr/>
        </p:nvSpPr>
        <p:spPr>
          <a:xfrm>
            <a:off x="3222175" y="2332350"/>
            <a:ext cx="36801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u="sng">
                <a:solidFill>
                  <a:schemeClr val="dk2"/>
                </a:solidFill>
                <a:latin typeface="Tahoma"/>
                <a:ea typeface="Tahoma"/>
                <a:cs typeface="Tahoma"/>
                <a:sym typeface="Tahoma"/>
              </a:rPr>
              <a:t>French</a:t>
            </a:r>
            <a:endParaRPr sz="1300" u="sng">
              <a:solidFill>
                <a:schemeClr val="dk2"/>
              </a:solidFill>
              <a:latin typeface="Tahoma"/>
              <a:ea typeface="Tahoma"/>
              <a:cs typeface="Tahoma"/>
              <a:sym typeface="Tahoma"/>
            </a:endParaRPr>
          </a:p>
          <a:p>
            <a:pPr marL="0" lvl="0" indent="0" algn="l" rtl="0">
              <a:spcBef>
                <a:spcPts val="0"/>
              </a:spcBef>
              <a:spcAft>
                <a:spcPts val="0"/>
              </a:spcAft>
              <a:buNone/>
            </a:pPr>
            <a:r>
              <a:rPr lang="en-GB" sz="1300">
                <a:solidFill>
                  <a:schemeClr val="dk2"/>
                </a:solidFill>
                <a:latin typeface="Tahoma"/>
                <a:ea typeface="Tahoma"/>
                <a:cs typeface="Tahoma"/>
                <a:sym typeface="Tahoma"/>
              </a:rPr>
              <a:t>In year 3, we have started to learn French. We have shown </a:t>
            </a:r>
            <a:r>
              <a:rPr lang="en-GB" sz="1300" b="1" u="sng">
                <a:solidFill>
                  <a:srgbClr val="FF00FF"/>
                </a:solidFill>
                <a:latin typeface="Tahoma"/>
                <a:ea typeface="Tahoma"/>
                <a:cs typeface="Tahoma"/>
                <a:sym typeface="Tahoma"/>
              </a:rPr>
              <a:t>resilience</a:t>
            </a:r>
            <a:r>
              <a:rPr lang="en-GB" sz="1300">
                <a:solidFill>
                  <a:schemeClr val="dk2"/>
                </a:solidFill>
                <a:latin typeface="Tahoma"/>
                <a:ea typeface="Tahoma"/>
                <a:cs typeface="Tahoma"/>
                <a:sym typeface="Tahoma"/>
              </a:rPr>
              <a:t> by trying our best even when we find it difficult and sometimes forget the words. We </a:t>
            </a:r>
            <a:r>
              <a:rPr lang="en-GB" sz="1300" b="1" u="sng">
                <a:solidFill>
                  <a:srgbClr val="FF00FF"/>
                </a:solidFill>
                <a:latin typeface="Tahoma"/>
                <a:ea typeface="Tahoma"/>
                <a:cs typeface="Tahoma"/>
                <a:sym typeface="Tahoma"/>
              </a:rPr>
              <a:t>stay positive</a:t>
            </a:r>
            <a:r>
              <a:rPr lang="en-GB" sz="1300">
                <a:solidFill>
                  <a:schemeClr val="dk2"/>
                </a:solidFill>
                <a:latin typeface="Tahoma"/>
                <a:ea typeface="Tahoma"/>
                <a:cs typeface="Tahoma"/>
                <a:sym typeface="Tahoma"/>
              </a:rPr>
              <a:t> by playing the French games which helps with our vocabulary.</a:t>
            </a:r>
            <a:r>
              <a:rPr lang="en-GB" sz="1300" u="sng">
                <a:solidFill>
                  <a:schemeClr val="dk2"/>
                </a:solidFill>
                <a:latin typeface="Tahoma"/>
                <a:ea typeface="Tahoma"/>
                <a:cs typeface="Tahoma"/>
                <a:sym typeface="Tahoma"/>
              </a:rPr>
              <a:t> </a:t>
            </a:r>
            <a:endParaRPr sz="1300" u="sng">
              <a:solidFill>
                <a:schemeClr val="dk2"/>
              </a:solidFill>
              <a:latin typeface="Tahoma"/>
              <a:ea typeface="Tahoma"/>
              <a:cs typeface="Tahoma"/>
              <a:sym typeface="Tahoma"/>
            </a:endParaRPr>
          </a:p>
        </p:txBody>
      </p:sp>
      <p:pic>
        <p:nvPicPr>
          <p:cNvPr id="146" name="Google Shape;146;p21"/>
          <p:cNvPicPr preferRelativeResize="0"/>
          <p:nvPr/>
        </p:nvPicPr>
        <p:blipFill>
          <a:blip r:embed="rId8">
            <a:alphaModFix/>
          </a:blip>
          <a:stretch>
            <a:fillRect/>
          </a:stretch>
        </p:blipFill>
        <p:spPr>
          <a:xfrm>
            <a:off x="3967325" y="1536773"/>
            <a:ext cx="1322126" cy="986650"/>
          </a:xfrm>
          <a:prstGeom prst="rect">
            <a:avLst/>
          </a:prstGeom>
          <a:noFill/>
          <a:ln>
            <a:noFill/>
          </a:ln>
        </p:spPr>
      </p:pic>
      <p:sp>
        <p:nvSpPr>
          <p:cNvPr id="147" name="Google Shape;147;p21"/>
          <p:cNvSpPr txBox="1"/>
          <p:nvPr/>
        </p:nvSpPr>
        <p:spPr>
          <a:xfrm>
            <a:off x="5867150" y="1221175"/>
            <a:ext cx="18426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u="sng">
                <a:solidFill>
                  <a:schemeClr val="dk2"/>
                </a:solidFill>
                <a:latin typeface="Tahoma"/>
                <a:ea typeface="Tahoma"/>
                <a:cs typeface="Tahoma"/>
                <a:sym typeface="Tahoma"/>
              </a:rPr>
              <a:t>Smile</a:t>
            </a:r>
            <a:endParaRPr sz="1300" u="sng">
              <a:solidFill>
                <a:schemeClr val="dk2"/>
              </a:solidFill>
              <a:latin typeface="Tahoma"/>
              <a:ea typeface="Tahoma"/>
              <a:cs typeface="Tahoma"/>
              <a:sym typeface="Tahoma"/>
            </a:endParaRPr>
          </a:p>
          <a:p>
            <a:pPr marL="0" lvl="0" indent="0" algn="l" rtl="0">
              <a:spcBef>
                <a:spcPts val="0"/>
              </a:spcBef>
              <a:spcAft>
                <a:spcPts val="0"/>
              </a:spcAft>
              <a:buNone/>
            </a:pPr>
            <a:r>
              <a:rPr lang="en-GB" sz="1300">
                <a:solidFill>
                  <a:schemeClr val="dk2"/>
                </a:solidFill>
                <a:latin typeface="Tahoma"/>
                <a:ea typeface="Tahoma"/>
                <a:cs typeface="Tahoma"/>
                <a:sym typeface="Tahoma"/>
              </a:rPr>
              <a:t>We come to school confident each day</a:t>
            </a:r>
            <a:r>
              <a:rPr lang="en-GB">
                <a:solidFill>
                  <a:schemeClr val="dk2"/>
                </a:solidFill>
                <a:latin typeface="Tahoma"/>
                <a:ea typeface="Tahoma"/>
                <a:cs typeface="Tahoma"/>
                <a:sym typeface="Tahoma"/>
              </a:rPr>
              <a:t> and always try to  </a:t>
            </a:r>
            <a:r>
              <a:rPr lang="en-GB" b="1" u="sng">
                <a:solidFill>
                  <a:srgbClr val="FF00FF"/>
                </a:solidFill>
                <a:latin typeface="Tahoma"/>
                <a:ea typeface="Tahoma"/>
                <a:cs typeface="Tahoma"/>
                <a:sym typeface="Tahoma"/>
              </a:rPr>
              <a:t>stay positive.</a:t>
            </a:r>
            <a:endParaRPr b="1" u="sng">
              <a:solidFill>
                <a:srgbClr val="FF00FF"/>
              </a:solidFill>
              <a:latin typeface="Tahoma"/>
              <a:ea typeface="Tahoma"/>
              <a:cs typeface="Tahoma"/>
              <a:sym typeface="Tahoma"/>
            </a:endParaRPr>
          </a:p>
        </p:txBody>
      </p:sp>
      <p:sp>
        <p:nvSpPr>
          <p:cNvPr id="148" name="Google Shape;148;p21"/>
          <p:cNvSpPr txBox="1"/>
          <p:nvPr/>
        </p:nvSpPr>
        <p:spPr>
          <a:xfrm>
            <a:off x="189800" y="932450"/>
            <a:ext cx="60741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u="sng">
                <a:solidFill>
                  <a:srgbClr val="FF00FF"/>
                </a:solidFill>
              </a:rPr>
              <a:t>WE ALWAYS TRY OUR BEST AND NEVER GIVE UP!</a:t>
            </a:r>
            <a:endParaRPr sz="1800" b="1" u="sng">
              <a:solidFill>
                <a:srgbClr val="FF00FF"/>
              </a:solidFill>
            </a:endParaRPr>
          </a:p>
        </p:txBody>
      </p:sp>
      <p:pic>
        <p:nvPicPr>
          <p:cNvPr id="149" name="Google Shape;149;p21"/>
          <p:cNvPicPr preferRelativeResize="0"/>
          <p:nvPr/>
        </p:nvPicPr>
        <p:blipFill rotWithShape="1">
          <a:blip r:embed="rId9">
            <a:alphaModFix/>
          </a:blip>
          <a:srcRect l="11368" t="7181" r="23742" b="46841"/>
          <a:stretch/>
        </p:blipFill>
        <p:spPr>
          <a:xfrm>
            <a:off x="6463475" y="856263"/>
            <a:ext cx="649951" cy="61407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3"/>
        <p:cNvGrpSpPr/>
        <p:nvPr/>
      </p:nvGrpSpPr>
      <p:grpSpPr>
        <a:xfrm>
          <a:off x="0" y="0"/>
          <a:ext cx="0" cy="0"/>
          <a:chOff x="0" y="0"/>
          <a:chExt cx="0" cy="0"/>
        </a:xfrm>
      </p:grpSpPr>
      <p:sp>
        <p:nvSpPr>
          <p:cNvPr id="154" name="Google Shape;154;p22"/>
          <p:cNvSpPr txBox="1">
            <a:spLocks noGrp="1"/>
          </p:cNvSpPr>
          <p:nvPr>
            <p:ph type="title"/>
          </p:nvPr>
        </p:nvSpPr>
        <p:spPr>
          <a:xfrm>
            <a:off x="18435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Year 4</a:t>
            </a:r>
            <a:r>
              <a:rPr lang="en-GB"/>
              <a:t> have displayed the value of Resilience and the skills of </a:t>
            </a:r>
            <a:r>
              <a:rPr lang="en-GB" sz="2750">
                <a:solidFill>
                  <a:srgbClr val="3C4043"/>
                </a:solidFill>
                <a:highlight>
                  <a:srgbClr val="FFFFFF"/>
                </a:highlight>
                <a:latin typeface="Roboto"/>
                <a:ea typeface="Roboto"/>
                <a:cs typeface="Roboto"/>
                <a:sym typeface="Roboto"/>
              </a:rPr>
              <a:t>problem solving, aiming high &amp; staying positive </a:t>
            </a:r>
            <a:r>
              <a:rPr lang="en-GB"/>
              <a:t>in the following ways:</a:t>
            </a:r>
            <a:endParaRPr/>
          </a:p>
        </p:txBody>
      </p:sp>
      <p:pic>
        <p:nvPicPr>
          <p:cNvPr id="155" name="Google Shape;155;p22"/>
          <p:cNvPicPr preferRelativeResize="0"/>
          <p:nvPr/>
        </p:nvPicPr>
        <p:blipFill>
          <a:blip r:embed="rId3">
            <a:alphaModFix/>
          </a:blip>
          <a:stretch>
            <a:fillRect/>
          </a:stretch>
        </p:blipFill>
        <p:spPr>
          <a:xfrm>
            <a:off x="7549475" y="4315712"/>
            <a:ext cx="1398175" cy="683038"/>
          </a:xfrm>
          <a:prstGeom prst="rect">
            <a:avLst/>
          </a:prstGeom>
          <a:noFill/>
          <a:ln w="38100" cap="flat" cmpd="sng">
            <a:solidFill>
              <a:srgbClr val="FFFF00"/>
            </a:solidFill>
            <a:prstDash val="solid"/>
            <a:round/>
            <a:headEnd type="none" w="sm" len="sm"/>
            <a:tailEnd type="none" w="sm" len="sm"/>
          </a:ln>
        </p:spPr>
      </p:pic>
      <p:pic>
        <p:nvPicPr>
          <p:cNvPr id="156" name="Google Shape;156;p22"/>
          <p:cNvPicPr preferRelativeResize="0"/>
          <p:nvPr/>
        </p:nvPicPr>
        <p:blipFill>
          <a:blip r:embed="rId4">
            <a:alphaModFix/>
          </a:blip>
          <a:stretch>
            <a:fillRect/>
          </a:stretch>
        </p:blipFill>
        <p:spPr>
          <a:xfrm>
            <a:off x="6521600" y="2625088"/>
            <a:ext cx="1549625" cy="1439675"/>
          </a:xfrm>
          <a:prstGeom prst="rect">
            <a:avLst/>
          </a:prstGeom>
          <a:noFill/>
          <a:ln>
            <a:noFill/>
          </a:ln>
        </p:spPr>
      </p:pic>
      <p:sp>
        <p:nvSpPr>
          <p:cNvPr id="157" name="Google Shape;157;p22"/>
          <p:cNvSpPr txBox="1"/>
          <p:nvPr/>
        </p:nvSpPr>
        <p:spPr>
          <a:xfrm>
            <a:off x="5547888" y="896250"/>
            <a:ext cx="3000000" cy="1644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200"/>
              </a:spcAft>
              <a:buNone/>
            </a:pPr>
            <a:r>
              <a:rPr lang="en-GB" sz="1200" b="1">
                <a:solidFill>
                  <a:schemeClr val="dk1"/>
                </a:solidFill>
              </a:rPr>
              <a:t>In year 4 we have been   studying our significant person, Malala, we have learnt alot from her, in how to use our </a:t>
            </a:r>
            <a:r>
              <a:rPr lang="en-GB" sz="1200" b="1">
                <a:solidFill>
                  <a:srgbClr val="CC0000"/>
                </a:solidFill>
              </a:rPr>
              <a:t>problem solving</a:t>
            </a:r>
            <a:r>
              <a:rPr lang="en-GB" sz="1200" b="1">
                <a:solidFill>
                  <a:schemeClr val="dk1"/>
                </a:solidFill>
              </a:rPr>
              <a:t>, and </a:t>
            </a:r>
            <a:r>
              <a:rPr lang="en-GB" sz="1200" b="1">
                <a:solidFill>
                  <a:srgbClr val="CC0000"/>
                </a:solidFill>
              </a:rPr>
              <a:t>staying positive </a:t>
            </a:r>
            <a:r>
              <a:rPr lang="en-GB" sz="1200" b="1">
                <a:solidFill>
                  <a:schemeClr val="dk1"/>
                </a:solidFill>
              </a:rPr>
              <a:t> to continue to </a:t>
            </a:r>
            <a:r>
              <a:rPr lang="en-GB" sz="1200" b="1">
                <a:solidFill>
                  <a:srgbClr val="CC0000"/>
                </a:solidFill>
              </a:rPr>
              <a:t>aim high</a:t>
            </a:r>
            <a:r>
              <a:rPr lang="en-GB" sz="1200" b="1">
                <a:solidFill>
                  <a:schemeClr val="dk1"/>
                </a:solidFill>
              </a:rPr>
              <a:t> and believe in ourselves and strive to achieve, what is important to us. </a:t>
            </a:r>
            <a:endParaRPr sz="1200" b="1">
              <a:solidFill>
                <a:schemeClr val="dk1"/>
              </a:solidFill>
            </a:endParaRPr>
          </a:p>
        </p:txBody>
      </p:sp>
      <p:sp>
        <p:nvSpPr>
          <p:cNvPr id="158" name="Google Shape;158;p22"/>
          <p:cNvSpPr txBox="1"/>
          <p:nvPr/>
        </p:nvSpPr>
        <p:spPr>
          <a:xfrm>
            <a:off x="60900" y="1299400"/>
            <a:ext cx="3675000" cy="24798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b="1" u="sng">
                <a:solidFill>
                  <a:srgbClr val="FF007D"/>
                </a:solidFill>
              </a:rPr>
              <a:t>Year 4 have been working on resilience through:</a:t>
            </a:r>
            <a:endParaRPr b="1" u="sng">
              <a:solidFill>
                <a:srgbClr val="FF007D"/>
              </a:solidFill>
            </a:endParaRPr>
          </a:p>
          <a:p>
            <a:pPr marL="0" lvl="0" indent="0" algn="l" rtl="0">
              <a:lnSpc>
                <a:spcPct val="115000"/>
              </a:lnSpc>
              <a:spcBef>
                <a:spcPts val="1200"/>
              </a:spcBef>
              <a:spcAft>
                <a:spcPts val="0"/>
              </a:spcAft>
              <a:buNone/>
            </a:pPr>
            <a:r>
              <a:rPr lang="en-GB" sz="1100" b="1">
                <a:solidFill>
                  <a:schemeClr val="dk1"/>
                </a:solidFill>
              </a:rPr>
              <a:t>Trying their best in everything they do, even if they find it difficult. </a:t>
            </a:r>
            <a:r>
              <a:rPr lang="en-GB" sz="1100" b="1">
                <a:solidFill>
                  <a:srgbClr val="CC0000"/>
                </a:solidFill>
                <a:highlight>
                  <a:schemeClr val="lt1"/>
                </a:highlight>
              </a:rPr>
              <a:t>(Staying positive)</a:t>
            </a:r>
            <a:endParaRPr sz="1100" b="1">
              <a:solidFill>
                <a:srgbClr val="CC0000"/>
              </a:solidFill>
              <a:highlight>
                <a:schemeClr val="lt1"/>
              </a:highlight>
            </a:endParaRPr>
          </a:p>
          <a:p>
            <a:pPr marL="0" lvl="0" indent="0" algn="l" rtl="0">
              <a:lnSpc>
                <a:spcPct val="115000"/>
              </a:lnSpc>
              <a:spcBef>
                <a:spcPts val="1200"/>
              </a:spcBef>
              <a:spcAft>
                <a:spcPts val="0"/>
              </a:spcAft>
              <a:buNone/>
            </a:pPr>
            <a:r>
              <a:rPr lang="en-GB" sz="1100" b="1">
                <a:solidFill>
                  <a:schemeClr val="dk1"/>
                </a:solidFill>
              </a:rPr>
              <a:t>Accepting the challenge of the year 4 curriculum.</a:t>
            </a:r>
            <a:r>
              <a:rPr lang="en-GB" sz="1100" b="1">
                <a:solidFill>
                  <a:srgbClr val="CC0000"/>
                </a:solidFill>
              </a:rPr>
              <a:t>(Aiming high)</a:t>
            </a:r>
            <a:endParaRPr sz="1100" b="1">
              <a:solidFill>
                <a:srgbClr val="CC0000"/>
              </a:solidFill>
            </a:endParaRPr>
          </a:p>
          <a:p>
            <a:pPr marL="0" lvl="0" indent="0" algn="l" rtl="0">
              <a:lnSpc>
                <a:spcPct val="115000"/>
              </a:lnSpc>
              <a:spcBef>
                <a:spcPts val="1200"/>
              </a:spcBef>
              <a:spcAft>
                <a:spcPts val="1200"/>
              </a:spcAft>
              <a:buNone/>
            </a:pPr>
            <a:r>
              <a:rPr lang="en-GB" sz="1100" b="1">
                <a:solidFill>
                  <a:schemeClr val="dk1"/>
                </a:solidFill>
              </a:rPr>
              <a:t>They are learning to support each other in their learning and play times.(</a:t>
            </a:r>
            <a:r>
              <a:rPr lang="en-GB" sz="1100" b="1">
                <a:solidFill>
                  <a:srgbClr val="CC0000"/>
                </a:solidFill>
              </a:rPr>
              <a:t>Problem solving) Saying NO! To bullies. Team work</a:t>
            </a:r>
            <a:endParaRPr sz="700" b="1">
              <a:solidFill>
                <a:srgbClr val="CC0000"/>
              </a:solidFill>
            </a:endParaRPr>
          </a:p>
        </p:txBody>
      </p:sp>
      <p:sp>
        <p:nvSpPr>
          <p:cNvPr id="159" name="Google Shape;159;p22"/>
          <p:cNvSpPr txBox="1"/>
          <p:nvPr/>
        </p:nvSpPr>
        <p:spPr>
          <a:xfrm>
            <a:off x="2287500" y="3539550"/>
            <a:ext cx="4140600" cy="15264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200"/>
              </a:spcAft>
              <a:buNone/>
            </a:pPr>
            <a:r>
              <a:rPr lang="en-GB" sz="1903">
                <a:solidFill>
                  <a:srgbClr val="FF9900"/>
                </a:solidFill>
                <a:latin typeface="Caveat SemiBold"/>
                <a:ea typeface="Caveat SemiBold"/>
                <a:cs typeface="Caveat SemiBold"/>
                <a:sym typeface="Caveat SemiBold"/>
              </a:rPr>
              <a:t>Year 4 children have worked on their problem solving</a:t>
            </a:r>
            <a:r>
              <a:rPr lang="en-GB" sz="1000">
                <a:solidFill>
                  <a:schemeClr val="dk1"/>
                </a:solidFill>
              </a:rPr>
              <a:t> skills by using their friends to help them when they find work or situations challenging. They have been learning about how to cooperate with each other and used </a:t>
            </a:r>
            <a:r>
              <a:rPr lang="en-GB" sz="1903" b="1">
                <a:solidFill>
                  <a:srgbClr val="4A86E8"/>
                </a:solidFill>
                <a:latin typeface="Caveat"/>
                <a:ea typeface="Caveat"/>
                <a:cs typeface="Caveat"/>
                <a:sym typeface="Caveat"/>
              </a:rPr>
              <a:t>teamwork</a:t>
            </a:r>
            <a:r>
              <a:rPr lang="en-GB" sz="1000">
                <a:solidFill>
                  <a:schemeClr val="dk1"/>
                </a:solidFill>
              </a:rPr>
              <a:t>  skills to help each other.</a:t>
            </a:r>
            <a:endParaRPr sz="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3"/>
          <p:cNvSpPr txBox="1">
            <a:spLocks noGrp="1"/>
          </p:cNvSpPr>
          <p:nvPr>
            <p:ph type="title"/>
          </p:nvPr>
        </p:nvSpPr>
        <p:spPr>
          <a:xfrm>
            <a:off x="101250" y="-78300"/>
            <a:ext cx="88821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2220" b="1"/>
              <a:t>Year 5</a:t>
            </a:r>
            <a:r>
              <a:rPr lang="en-GB" sz="2220"/>
              <a:t> have displayed the value of Resilience in the following ways:</a:t>
            </a:r>
            <a:endParaRPr sz="2220"/>
          </a:p>
        </p:txBody>
      </p:sp>
      <p:sp>
        <p:nvSpPr>
          <p:cNvPr id="165" name="Google Shape;165;p23"/>
          <p:cNvSpPr txBox="1">
            <a:spLocks noGrp="1"/>
          </p:cNvSpPr>
          <p:nvPr>
            <p:ph type="body" idx="1"/>
          </p:nvPr>
        </p:nvSpPr>
        <p:spPr>
          <a:xfrm>
            <a:off x="101250" y="366350"/>
            <a:ext cx="9042900" cy="36585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Clr>
                <a:schemeClr val="dk1"/>
              </a:buClr>
              <a:buSzPts val="770"/>
              <a:buFont typeface="Arial"/>
              <a:buNone/>
            </a:pPr>
            <a:r>
              <a:rPr lang="en-GB" sz="1992">
                <a:solidFill>
                  <a:srgbClr val="FF9900"/>
                </a:solidFill>
                <a:latin typeface="Caveat SemiBold"/>
                <a:ea typeface="Caveat SemiBold"/>
                <a:cs typeface="Caveat SemiBold"/>
                <a:sym typeface="Caveat SemiBold"/>
              </a:rPr>
              <a:t>Problem solving</a:t>
            </a:r>
            <a:r>
              <a:rPr lang="en-GB" sz="1360">
                <a:solidFill>
                  <a:schemeClr val="dk1"/>
                </a:solidFill>
              </a:rPr>
              <a:t>  and using our friends to help us; cooperation and </a:t>
            </a:r>
            <a:r>
              <a:rPr lang="en-GB" sz="1992" b="1">
                <a:solidFill>
                  <a:srgbClr val="4A86E8"/>
                </a:solidFill>
                <a:latin typeface="Caveat"/>
                <a:ea typeface="Caveat"/>
                <a:cs typeface="Caveat"/>
                <a:sym typeface="Caveat"/>
              </a:rPr>
              <a:t>teamwork</a:t>
            </a:r>
            <a:r>
              <a:rPr lang="en-GB" sz="1360">
                <a:solidFill>
                  <a:schemeClr val="dk1"/>
                </a:solidFill>
              </a:rPr>
              <a:t> with each other is so important.</a:t>
            </a:r>
            <a:endParaRPr sz="1360">
              <a:solidFill>
                <a:schemeClr val="dk1"/>
              </a:solidFill>
            </a:endParaRPr>
          </a:p>
          <a:p>
            <a:pPr marL="0" lvl="0" indent="0" algn="l" rtl="0">
              <a:lnSpc>
                <a:spcPct val="95000"/>
              </a:lnSpc>
              <a:spcBef>
                <a:spcPts val="1200"/>
              </a:spcBef>
              <a:spcAft>
                <a:spcPts val="0"/>
              </a:spcAft>
              <a:buClr>
                <a:schemeClr val="dk1"/>
              </a:buClr>
              <a:buSzPts val="770"/>
              <a:buFont typeface="Arial"/>
              <a:buNone/>
            </a:pPr>
            <a:r>
              <a:rPr lang="en-GB" sz="1360">
                <a:solidFill>
                  <a:schemeClr val="dk1"/>
                </a:solidFill>
              </a:rPr>
              <a:t>By talking about the issues which trouble us or make us frustrated either to our friends or an adult or being a good friend/learning partner and </a:t>
            </a:r>
            <a:r>
              <a:rPr lang="en-GB" sz="2150" b="1">
                <a:solidFill>
                  <a:srgbClr val="FF0000"/>
                </a:solidFill>
                <a:latin typeface="Caveat"/>
                <a:ea typeface="Caveat"/>
                <a:cs typeface="Caveat"/>
                <a:sym typeface="Caveat"/>
              </a:rPr>
              <a:t>listening</a:t>
            </a:r>
            <a:r>
              <a:rPr lang="en-GB" sz="1360" b="1">
                <a:solidFill>
                  <a:schemeClr val="dk1"/>
                </a:solidFill>
              </a:rPr>
              <a:t>. </a:t>
            </a:r>
            <a:endParaRPr sz="1360">
              <a:solidFill>
                <a:schemeClr val="dk1"/>
              </a:solidFill>
            </a:endParaRPr>
          </a:p>
          <a:p>
            <a:pPr marL="0" lvl="0" indent="0" algn="l" rtl="0">
              <a:lnSpc>
                <a:spcPct val="95000"/>
              </a:lnSpc>
              <a:spcBef>
                <a:spcPts val="1200"/>
              </a:spcBef>
              <a:spcAft>
                <a:spcPts val="0"/>
              </a:spcAft>
              <a:buClr>
                <a:schemeClr val="dk1"/>
              </a:buClr>
              <a:buSzPts val="770"/>
              <a:buFont typeface="Arial"/>
              <a:buNone/>
            </a:pPr>
            <a:r>
              <a:rPr lang="en-GB" sz="1360">
                <a:solidFill>
                  <a:schemeClr val="dk1"/>
                </a:solidFill>
              </a:rPr>
              <a:t>Showing good learning behaviour when faced with a difficult task in lessons and use </a:t>
            </a:r>
            <a:r>
              <a:rPr lang="en-GB" sz="2150" b="1">
                <a:solidFill>
                  <a:srgbClr val="F6B26B"/>
                </a:solidFill>
                <a:latin typeface="Caveat"/>
                <a:ea typeface="Caveat"/>
                <a:cs typeface="Caveat"/>
                <a:sym typeface="Caveat"/>
              </a:rPr>
              <a:t>creativity</a:t>
            </a:r>
            <a:r>
              <a:rPr lang="en-GB" sz="1360">
                <a:solidFill>
                  <a:schemeClr val="dk1"/>
                </a:solidFill>
              </a:rPr>
              <a:t> to use problems in a unique way. . </a:t>
            </a:r>
            <a:endParaRPr sz="1360">
              <a:solidFill>
                <a:schemeClr val="dk1"/>
              </a:solidFill>
            </a:endParaRPr>
          </a:p>
          <a:p>
            <a:pPr marL="0" lvl="0" indent="0" algn="l" rtl="0">
              <a:lnSpc>
                <a:spcPct val="95000"/>
              </a:lnSpc>
              <a:spcBef>
                <a:spcPts val="1200"/>
              </a:spcBef>
              <a:spcAft>
                <a:spcPts val="0"/>
              </a:spcAft>
              <a:buClr>
                <a:schemeClr val="dk1"/>
              </a:buClr>
              <a:buSzPts val="770"/>
              <a:buFont typeface="Arial"/>
              <a:buNone/>
            </a:pPr>
            <a:r>
              <a:rPr lang="en-GB" sz="2150" b="1">
                <a:solidFill>
                  <a:srgbClr val="6AA84F"/>
                </a:solidFill>
                <a:latin typeface="Caveat"/>
                <a:ea typeface="Caveat"/>
                <a:cs typeface="Caveat"/>
                <a:sym typeface="Caveat"/>
              </a:rPr>
              <a:t>Staying positive</a:t>
            </a:r>
            <a:r>
              <a:rPr lang="en-GB" sz="1360" b="1">
                <a:solidFill>
                  <a:srgbClr val="6AA84F"/>
                </a:solidFill>
              </a:rPr>
              <a:t> </a:t>
            </a:r>
            <a:r>
              <a:rPr lang="en-GB" sz="1360" b="1">
                <a:solidFill>
                  <a:schemeClr val="dk1"/>
                </a:solidFill>
              </a:rPr>
              <a:t> </a:t>
            </a:r>
            <a:r>
              <a:rPr lang="en-GB" sz="1360">
                <a:solidFill>
                  <a:schemeClr val="dk1"/>
                </a:solidFill>
              </a:rPr>
              <a:t>and reflecting on what went well during a lesson and what needs to be done to move on to the next step.</a:t>
            </a:r>
            <a:endParaRPr sz="1360">
              <a:solidFill>
                <a:schemeClr val="dk1"/>
              </a:solidFill>
            </a:endParaRPr>
          </a:p>
          <a:p>
            <a:pPr marL="0" lvl="0" indent="0" algn="l" rtl="0">
              <a:lnSpc>
                <a:spcPct val="95000"/>
              </a:lnSpc>
              <a:spcBef>
                <a:spcPts val="1200"/>
              </a:spcBef>
              <a:spcAft>
                <a:spcPts val="1200"/>
              </a:spcAft>
              <a:buClr>
                <a:schemeClr val="dk1"/>
              </a:buClr>
              <a:buSzPts val="770"/>
              <a:buFont typeface="Arial"/>
              <a:buNone/>
            </a:pPr>
            <a:endParaRPr sz="1360">
              <a:solidFill>
                <a:schemeClr val="dk1"/>
              </a:solidFill>
            </a:endParaRPr>
          </a:p>
        </p:txBody>
      </p:sp>
      <p:pic>
        <p:nvPicPr>
          <p:cNvPr id="166" name="Google Shape;166;p23"/>
          <p:cNvPicPr preferRelativeResize="0"/>
          <p:nvPr/>
        </p:nvPicPr>
        <p:blipFill>
          <a:blip r:embed="rId3">
            <a:alphaModFix/>
          </a:blip>
          <a:stretch>
            <a:fillRect/>
          </a:stretch>
        </p:blipFill>
        <p:spPr>
          <a:xfrm>
            <a:off x="6698849" y="3900687"/>
            <a:ext cx="2445150" cy="1194526"/>
          </a:xfrm>
          <a:prstGeom prst="rect">
            <a:avLst/>
          </a:prstGeom>
          <a:noFill/>
          <a:ln>
            <a:noFill/>
          </a:ln>
        </p:spPr>
      </p:pic>
      <p:sp>
        <p:nvSpPr>
          <p:cNvPr id="167" name="Google Shape;167;p23"/>
          <p:cNvSpPr txBox="1"/>
          <p:nvPr/>
        </p:nvSpPr>
        <p:spPr>
          <a:xfrm>
            <a:off x="151900" y="2878825"/>
            <a:ext cx="2655000" cy="2216400"/>
          </a:xfrm>
          <a:prstGeom prst="rect">
            <a:avLst/>
          </a:prstGeom>
          <a:solidFill>
            <a:srgbClr val="FFF2CC"/>
          </a:solidFill>
          <a:ln w="38100"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200" b="1" u="sng"/>
              <a:t>Stephen Hawking</a:t>
            </a:r>
            <a:endParaRPr sz="1200" b="1" u="sng"/>
          </a:p>
          <a:p>
            <a:pPr marL="0" lvl="0" indent="0" algn="l" rtl="0">
              <a:spcBef>
                <a:spcPts val="0"/>
              </a:spcBef>
              <a:spcAft>
                <a:spcPts val="0"/>
              </a:spcAft>
              <a:buNone/>
            </a:pPr>
            <a:endParaRPr sz="1200" u="sng"/>
          </a:p>
          <a:p>
            <a:pPr marL="0" lvl="0" indent="0" algn="l" rtl="0">
              <a:spcBef>
                <a:spcPts val="0"/>
              </a:spcBef>
              <a:spcAft>
                <a:spcPts val="0"/>
              </a:spcAft>
              <a:buNone/>
            </a:pPr>
            <a:r>
              <a:rPr lang="en-GB" sz="1200"/>
              <a:t>Stephen Hawking demonstrated great resilience by not giving up, even after getting very sick with ALS. </a:t>
            </a: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Despite being unable to move, he continued to make important discoveries about space and the universe.</a:t>
            </a:r>
            <a:endParaRPr sz="1200"/>
          </a:p>
        </p:txBody>
      </p:sp>
      <p:pic>
        <p:nvPicPr>
          <p:cNvPr id="168" name="Google Shape;168;p23"/>
          <p:cNvPicPr preferRelativeResize="0"/>
          <p:nvPr/>
        </p:nvPicPr>
        <p:blipFill>
          <a:blip r:embed="rId4">
            <a:alphaModFix/>
          </a:blip>
          <a:stretch>
            <a:fillRect/>
          </a:stretch>
        </p:blipFill>
        <p:spPr>
          <a:xfrm>
            <a:off x="2977475" y="2859288"/>
            <a:ext cx="3721376" cy="225548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24"/>
          <p:cNvPicPr preferRelativeResize="0"/>
          <p:nvPr/>
        </p:nvPicPr>
        <p:blipFill rotWithShape="1">
          <a:blip r:embed="rId3">
            <a:alphaModFix/>
          </a:blip>
          <a:srcRect/>
          <a:stretch/>
        </p:blipFill>
        <p:spPr>
          <a:xfrm>
            <a:off x="2553626" y="3778200"/>
            <a:ext cx="2220300" cy="1084677"/>
          </a:xfrm>
          <a:prstGeom prst="rect">
            <a:avLst/>
          </a:prstGeom>
          <a:noFill/>
          <a:ln>
            <a:noFill/>
          </a:ln>
        </p:spPr>
      </p:pic>
      <p:cxnSp>
        <p:nvCxnSpPr>
          <p:cNvPr id="174" name="Google Shape;174;p24"/>
          <p:cNvCxnSpPr/>
          <p:nvPr/>
        </p:nvCxnSpPr>
        <p:spPr>
          <a:xfrm rot="10800000" flipH="1">
            <a:off x="5346350" y="2028525"/>
            <a:ext cx="1081200" cy="433500"/>
          </a:xfrm>
          <a:prstGeom prst="straightConnector1">
            <a:avLst/>
          </a:prstGeom>
          <a:noFill/>
          <a:ln w="9525" cap="flat" cmpd="sng">
            <a:solidFill>
              <a:schemeClr val="dk2"/>
            </a:solidFill>
            <a:prstDash val="solid"/>
            <a:round/>
            <a:headEnd type="none" w="sm" len="sm"/>
            <a:tailEnd type="triangle" w="med" len="med"/>
          </a:ln>
        </p:spPr>
      </p:cxnSp>
      <p:cxnSp>
        <p:nvCxnSpPr>
          <p:cNvPr id="175" name="Google Shape;175;p24"/>
          <p:cNvCxnSpPr>
            <a:stCxn id="176" idx="1"/>
          </p:cNvCxnSpPr>
          <p:nvPr/>
        </p:nvCxnSpPr>
        <p:spPr>
          <a:xfrm rot="10800000">
            <a:off x="2178650" y="2341175"/>
            <a:ext cx="947400" cy="250500"/>
          </a:xfrm>
          <a:prstGeom prst="straightConnector1">
            <a:avLst/>
          </a:prstGeom>
          <a:noFill/>
          <a:ln w="9525" cap="flat" cmpd="sng">
            <a:solidFill>
              <a:schemeClr val="dk2"/>
            </a:solidFill>
            <a:prstDash val="solid"/>
            <a:round/>
            <a:headEnd type="none" w="sm" len="sm"/>
            <a:tailEnd type="triangle" w="med" len="med"/>
          </a:ln>
        </p:spPr>
      </p:cxnSp>
      <p:cxnSp>
        <p:nvCxnSpPr>
          <p:cNvPr id="177" name="Google Shape;177;p24"/>
          <p:cNvCxnSpPr/>
          <p:nvPr/>
        </p:nvCxnSpPr>
        <p:spPr>
          <a:xfrm flipH="1">
            <a:off x="2453200" y="3003600"/>
            <a:ext cx="846900" cy="490200"/>
          </a:xfrm>
          <a:prstGeom prst="straightConnector1">
            <a:avLst/>
          </a:prstGeom>
          <a:noFill/>
          <a:ln w="9525" cap="flat" cmpd="sng">
            <a:solidFill>
              <a:schemeClr val="dk2"/>
            </a:solidFill>
            <a:prstDash val="solid"/>
            <a:round/>
            <a:headEnd type="none" w="sm" len="sm"/>
            <a:tailEnd type="triangle" w="med" len="med"/>
          </a:ln>
        </p:spPr>
      </p:cxnSp>
      <p:sp>
        <p:nvSpPr>
          <p:cNvPr id="178" name="Google Shape;178;p24"/>
          <p:cNvSpPr txBox="1"/>
          <p:nvPr/>
        </p:nvSpPr>
        <p:spPr>
          <a:xfrm>
            <a:off x="-24875" y="36625"/>
            <a:ext cx="2172900" cy="2385900"/>
          </a:xfrm>
          <a:prstGeom prst="rect">
            <a:avLst/>
          </a:prstGeom>
          <a:solidFill>
            <a:srgbClr val="EFEFEF"/>
          </a:solidFill>
          <a:ln w="38100" cap="flat" cmpd="sng">
            <a:solidFill>
              <a:srgbClr val="B6D7A8"/>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rgbClr val="000000"/>
                </a:solidFill>
                <a:latin typeface="Calibri"/>
                <a:ea typeface="Calibri"/>
                <a:cs typeface="Calibri"/>
                <a:sym typeface="Calibri"/>
              </a:rPr>
              <a:t>Martin Luther King Jr</a:t>
            </a:r>
            <a:endParaRPr sz="1100" b="1" i="0" u="sng"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Year 6 have learnt all about Martin Luther King Jr this term. We </a:t>
            </a:r>
            <a:r>
              <a:rPr lang="en-GB" sz="1100" b="0" i="0" u="none" strike="noStrike" cap="none">
                <a:solidFill>
                  <a:srgbClr val="000000"/>
                </a:solidFill>
                <a:highlight>
                  <a:srgbClr val="6FA8DC"/>
                </a:highlight>
                <a:latin typeface="Calibri"/>
                <a:ea typeface="Calibri"/>
                <a:cs typeface="Calibri"/>
                <a:sym typeface="Calibri"/>
              </a:rPr>
              <a:t>listened</a:t>
            </a:r>
            <a:r>
              <a:rPr lang="en-GB" sz="1100" b="0" i="0" u="none" strike="noStrike" cap="none">
                <a:solidFill>
                  <a:srgbClr val="000000"/>
                </a:solidFill>
                <a:latin typeface="Calibri"/>
                <a:ea typeface="Calibri"/>
                <a:cs typeface="Calibri"/>
                <a:sym typeface="Calibri"/>
              </a:rPr>
              <a:t> to his ‘I Have a Dream’ speech which is all about equality and fighting for justice. </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He taught us to be resilient in the face of adversity, </a:t>
            </a:r>
            <a:r>
              <a:rPr lang="en-GB" sz="1100" b="0" i="0" u="none" strike="noStrike" cap="none">
                <a:solidFill>
                  <a:srgbClr val="000000"/>
                </a:solidFill>
                <a:highlight>
                  <a:srgbClr val="6FA8DC"/>
                </a:highlight>
                <a:latin typeface="Calibri"/>
                <a:ea typeface="Calibri"/>
                <a:cs typeface="Calibri"/>
                <a:sym typeface="Calibri"/>
              </a:rPr>
              <a:t>to stay positive</a:t>
            </a:r>
            <a:r>
              <a:rPr lang="en-GB" sz="1100" b="0" i="0" u="none" strike="noStrike" cap="none">
                <a:solidFill>
                  <a:srgbClr val="000000"/>
                </a:solidFill>
                <a:latin typeface="Calibri"/>
                <a:ea typeface="Calibri"/>
                <a:cs typeface="Calibri"/>
                <a:sym typeface="Calibri"/>
              </a:rPr>
              <a:t> and to always fight for the right thing. He taught future generations to know what they deserve and to never settle for less. </a:t>
            </a:r>
            <a:endParaRPr sz="1100" b="0" i="0" u="none" strike="noStrike" cap="none">
              <a:solidFill>
                <a:srgbClr val="000000"/>
              </a:solidFill>
              <a:latin typeface="Calibri"/>
              <a:ea typeface="Calibri"/>
              <a:cs typeface="Calibri"/>
              <a:sym typeface="Calibri"/>
            </a:endParaRPr>
          </a:p>
        </p:txBody>
      </p:sp>
      <p:sp>
        <p:nvSpPr>
          <p:cNvPr id="179" name="Google Shape;179;p24"/>
          <p:cNvSpPr txBox="1"/>
          <p:nvPr/>
        </p:nvSpPr>
        <p:spPr>
          <a:xfrm>
            <a:off x="6749175" y="62025"/>
            <a:ext cx="2261700" cy="2047200"/>
          </a:xfrm>
          <a:prstGeom prst="rect">
            <a:avLst/>
          </a:prstGeom>
          <a:solidFill>
            <a:srgbClr val="EFEFEF"/>
          </a:solidFill>
          <a:ln w="38100" cap="flat" cmpd="sng">
            <a:solidFill>
              <a:srgbClr val="B6D7A8"/>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a:latin typeface="Calibri"/>
                <a:ea typeface="Calibri"/>
                <a:cs typeface="Calibri"/>
                <a:sym typeface="Calibri"/>
              </a:rPr>
              <a:t>In Design and Technology, all the Year 6 children displayed impressive resilience while learning the blanket stitch. Although many found the technique challenging at first, they showed great determination, practicing and refining their skills over time. With patience and perseverance, each child mastered the stitch and went on to create some truly amazing pieces. </a:t>
            </a:r>
            <a:endParaRPr sz="1100" b="0" i="0" u="none" strike="noStrike" cap="none">
              <a:solidFill>
                <a:srgbClr val="000000"/>
              </a:solidFill>
              <a:latin typeface="Calibri"/>
              <a:ea typeface="Calibri"/>
              <a:cs typeface="Calibri"/>
              <a:sym typeface="Calibri"/>
            </a:endParaRPr>
          </a:p>
        </p:txBody>
      </p:sp>
      <p:sp>
        <p:nvSpPr>
          <p:cNvPr id="180" name="Google Shape;180;p24"/>
          <p:cNvSpPr txBox="1"/>
          <p:nvPr/>
        </p:nvSpPr>
        <p:spPr>
          <a:xfrm>
            <a:off x="0" y="2675250"/>
            <a:ext cx="2400300" cy="2385900"/>
          </a:xfrm>
          <a:prstGeom prst="rect">
            <a:avLst/>
          </a:prstGeom>
          <a:solidFill>
            <a:srgbClr val="EFEFEF"/>
          </a:solidFill>
          <a:ln w="38100" cap="flat" cmpd="sng">
            <a:solidFill>
              <a:srgbClr val="B6D7A8"/>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rgbClr val="000000"/>
                </a:solidFill>
                <a:latin typeface="Calibri"/>
                <a:ea typeface="Calibri"/>
                <a:cs typeface="Calibri"/>
                <a:sym typeface="Calibri"/>
              </a:rPr>
              <a:t>Black History Month</a:t>
            </a:r>
            <a:endParaRPr sz="1100" b="0" i="0" u="sng"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In reading, we studied an extract titled "Hidden Figures" by Malorie Blackman. This text showcases how resilience is a vital trait in the face of adversity, as these women demonstrated incredible determination to overcome both racial and gender discrimination. Their stories can serve as inspiring examples for students to develop resilience in their own lives, fostering the strength to overcome obstacles and work towards a more inclusive society.</a:t>
            </a:r>
            <a:endParaRPr sz="1100" b="0" i="0" u="none" strike="noStrike" cap="none">
              <a:solidFill>
                <a:srgbClr val="000000"/>
              </a:solidFill>
              <a:latin typeface="Calibri"/>
              <a:ea typeface="Calibri"/>
              <a:cs typeface="Calibri"/>
              <a:sym typeface="Calibri"/>
            </a:endParaRPr>
          </a:p>
        </p:txBody>
      </p:sp>
      <p:sp>
        <p:nvSpPr>
          <p:cNvPr id="176" name="Google Shape;176;p24"/>
          <p:cNvSpPr txBox="1"/>
          <p:nvPr/>
        </p:nvSpPr>
        <p:spPr>
          <a:xfrm>
            <a:off x="3126050" y="2191475"/>
            <a:ext cx="2220300" cy="800400"/>
          </a:xfrm>
          <a:prstGeom prst="rect">
            <a:avLst/>
          </a:prstGeom>
          <a:solidFill>
            <a:srgbClr val="93C47D"/>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dk1"/>
              </a:buClr>
              <a:buSzPts val="1100"/>
              <a:buFont typeface="Arial"/>
              <a:buNone/>
            </a:pPr>
            <a:r>
              <a:rPr lang="en-GB" sz="2000" b="1" i="0" u="sng" strike="noStrike" cap="none">
                <a:solidFill>
                  <a:srgbClr val="FFFFFF"/>
                </a:solidFill>
                <a:latin typeface="Arial"/>
                <a:ea typeface="Arial"/>
                <a:cs typeface="Arial"/>
                <a:sym typeface="Arial"/>
              </a:rPr>
              <a:t>Year 6</a:t>
            </a:r>
            <a:endParaRPr sz="2000" b="1" i="0" u="sng" strike="noStrike" cap="none">
              <a:solidFill>
                <a:srgbClr val="FFFF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100"/>
              <a:buFont typeface="Arial"/>
              <a:buNone/>
            </a:pPr>
            <a:r>
              <a:rPr lang="en-GB" sz="2000" b="1" i="0" u="sng" strike="noStrike" cap="none">
                <a:solidFill>
                  <a:srgbClr val="FFFFFF"/>
                </a:solidFill>
                <a:latin typeface="Arial"/>
                <a:ea typeface="Arial"/>
                <a:cs typeface="Arial"/>
                <a:sym typeface="Arial"/>
              </a:rPr>
              <a:t>Resilience</a:t>
            </a:r>
            <a:endParaRPr sz="1400" b="0" i="0" u="none" strike="noStrike" cap="none">
              <a:solidFill>
                <a:srgbClr val="000000"/>
              </a:solidFill>
              <a:latin typeface="Arial"/>
              <a:ea typeface="Arial"/>
              <a:cs typeface="Arial"/>
              <a:sym typeface="Arial"/>
            </a:endParaRPr>
          </a:p>
        </p:txBody>
      </p:sp>
      <p:pic>
        <p:nvPicPr>
          <p:cNvPr id="181" name="Google Shape;181;p24"/>
          <p:cNvPicPr preferRelativeResize="0"/>
          <p:nvPr/>
        </p:nvPicPr>
        <p:blipFill rotWithShape="1">
          <a:blip r:embed="rId4">
            <a:alphaModFix/>
          </a:blip>
          <a:srcRect/>
          <a:stretch/>
        </p:blipFill>
        <p:spPr>
          <a:xfrm>
            <a:off x="2512402" y="35700"/>
            <a:ext cx="3538372" cy="2118600"/>
          </a:xfrm>
          <a:prstGeom prst="rect">
            <a:avLst/>
          </a:prstGeom>
          <a:noFill/>
          <a:ln>
            <a:noFill/>
          </a:ln>
        </p:spPr>
      </p:pic>
      <p:pic>
        <p:nvPicPr>
          <p:cNvPr id="182" name="Google Shape;182;p24"/>
          <p:cNvPicPr preferRelativeResize="0"/>
          <p:nvPr/>
        </p:nvPicPr>
        <p:blipFill rotWithShape="1">
          <a:blip r:embed="rId5">
            <a:alphaModFix/>
          </a:blip>
          <a:srcRect t="15153" b="14264"/>
          <a:stretch/>
        </p:blipFill>
        <p:spPr>
          <a:xfrm>
            <a:off x="6708362" y="2422525"/>
            <a:ext cx="2343325" cy="2205327"/>
          </a:xfrm>
          <a:prstGeom prst="rect">
            <a:avLst/>
          </a:prstGeom>
          <a:noFill/>
          <a:ln>
            <a:noFill/>
          </a:ln>
        </p:spPr>
      </p:pic>
      <p:pic>
        <p:nvPicPr>
          <p:cNvPr id="183" name="Google Shape;183;p24"/>
          <p:cNvPicPr preferRelativeResize="0"/>
          <p:nvPr/>
        </p:nvPicPr>
        <p:blipFill>
          <a:blip r:embed="rId6">
            <a:alphaModFix/>
          </a:blip>
          <a:stretch>
            <a:fillRect/>
          </a:stretch>
        </p:blipFill>
        <p:spPr>
          <a:xfrm>
            <a:off x="5124752" y="2991875"/>
            <a:ext cx="1542593" cy="20568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25"/>
          <p:cNvPicPr preferRelativeResize="0"/>
          <p:nvPr/>
        </p:nvPicPr>
        <p:blipFill>
          <a:blip r:embed="rId3">
            <a:alphaModFix/>
          </a:blip>
          <a:stretch>
            <a:fillRect/>
          </a:stretch>
        </p:blipFill>
        <p:spPr>
          <a:xfrm>
            <a:off x="374975" y="210925"/>
            <a:ext cx="8468725" cy="47636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6"/>
          <p:cNvSpPr txBox="1">
            <a:spLocks noGrp="1"/>
          </p:cNvSpPr>
          <p:nvPr>
            <p:ph type="title"/>
          </p:nvPr>
        </p:nvSpPr>
        <p:spPr>
          <a:xfrm>
            <a:off x="0" y="-121612"/>
            <a:ext cx="7886700" cy="994200"/>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SzPts val="1400"/>
              <a:buNone/>
            </a:pPr>
            <a:r>
              <a:rPr lang="en-GB" b="1"/>
              <a:t>Fire Safety</a:t>
            </a:r>
            <a:endParaRPr b="1"/>
          </a:p>
        </p:txBody>
      </p:sp>
      <p:pic>
        <p:nvPicPr>
          <p:cNvPr id="194" name="Google Shape;194;p26"/>
          <p:cNvPicPr preferRelativeResize="0"/>
          <p:nvPr/>
        </p:nvPicPr>
        <p:blipFill>
          <a:blip r:embed="rId3">
            <a:alphaModFix/>
          </a:blip>
          <a:stretch>
            <a:fillRect/>
          </a:stretch>
        </p:blipFill>
        <p:spPr>
          <a:xfrm>
            <a:off x="267525" y="684103"/>
            <a:ext cx="4017526" cy="3501637"/>
          </a:xfrm>
          <a:prstGeom prst="rect">
            <a:avLst/>
          </a:prstGeom>
          <a:noFill/>
          <a:ln>
            <a:noFill/>
          </a:ln>
        </p:spPr>
      </p:pic>
      <p:pic>
        <p:nvPicPr>
          <p:cNvPr id="195" name="Google Shape;195;p26"/>
          <p:cNvPicPr preferRelativeResize="0"/>
          <p:nvPr/>
        </p:nvPicPr>
        <p:blipFill>
          <a:blip r:embed="rId4">
            <a:alphaModFix/>
          </a:blip>
          <a:stretch>
            <a:fillRect/>
          </a:stretch>
        </p:blipFill>
        <p:spPr>
          <a:xfrm>
            <a:off x="4459246" y="1253381"/>
            <a:ext cx="4513850" cy="3646782"/>
          </a:xfrm>
          <a:prstGeom prst="rect">
            <a:avLst/>
          </a:prstGeom>
          <a:noFill/>
          <a:ln>
            <a:noFill/>
          </a:ln>
        </p:spPr>
      </p:pic>
      <p:sp>
        <p:nvSpPr>
          <p:cNvPr id="196" name="Google Shape;196;p26"/>
          <p:cNvSpPr txBox="1"/>
          <p:nvPr/>
        </p:nvSpPr>
        <p:spPr>
          <a:xfrm>
            <a:off x="2191031" y="114450"/>
            <a:ext cx="5221200" cy="477300"/>
          </a:xfrm>
          <a:prstGeom prst="rect">
            <a:avLst/>
          </a:prstGeom>
          <a:noFill/>
          <a:ln>
            <a:noFill/>
          </a:ln>
        </p:spPr>
        <p:txBody>
          <a:bodyPr spcFirstLastPara="1" wrap="square" lIns="68575" tIns="68575" rIns="68575" bIns="68575" anchor="t" anchorCtr="0">
            <a:spAutoFit/>
          </a:bodyPr>
          <a:lstStyle/>
          <a:p>
            <a:pPr marL="0" lvl="0" indent="0" algn="l" rtl="0">
              <a:spcBef>
                <a:spcPts val="0"/>
              </a:spcBef>
              <a:spcAft>
                <a:spcPts val="0"/>
              </a:spcAft>
              <a:buNone/>
            </a:pPr>
            <a:r>
              <a:rPr lang="en-GB" sz="1100">
                <a:solidFill>
                  <a:schemeClr val="dk1"/>
                </a:solidFill>
                <a:latin typeface="Calibri"/>
                <a:ea typeface="Calibri"/>
                <a:cs typeface="Calibri"/>
                <a:sym typeface="Calibri"/>
              </a:rPr>
              <a:t>Diwali and Bonfire Night will be events that many of us will attend in November. These events enjoy the use of fireworks in order to mark the occasion.</a:t>
            </a:r>
            <a:endParaRPr sz="1100"/>
          </a:p>
        </p:txBody>
      </p:sp>
      <p:pic>
        <p:nvPicPr>
          <p:cNvPr id="197" name="Google Shape;197;p26"/>
          <p:cNvPicPr preferRelativeResize="0"/>
          <p:nvPr/>
        </p:nvPicPr>
        <p:blipFill>
          <a:blip r:embed="rId5">
            <a:alphaModFix/>
          </a:blip>
          <a:stretch>
            <a:fillRect/>
          </a:stretch>
        </p:blipFill>
        <p:spPr>
          <a:xfrm>
            <a:off x="7769971" y="114450"/>
            <a:ext cx="1327454" cy="994275"/>
          </a:xfrm>
          <a:prstGeom prst="rect">
            <a:avLst/>
          </a:prstGeom>
          <a:noFill/>
          <a:ln w="19050" cap="flat" cmpd="sng">
            <a:solidFill>
              <a:srgbClr val="0000FF"/>
            </a:solidFill>
            <a:prstDash val="solid"/>
            <a:round/>
            <a:headEnd type="none" w="sm" len="sm"/>
            <a:tailEnd type="none" w="sm" len="sm"/>
          </a:ln>
        </p:spPr>
      </p:pic>
      <p:pic>
        <p:nvPicPr>
          <p:cNvPr id="198" name="Google Shape;198;p26"/>
          <p:cNvPicPr preferRelativeResize="0"/>
          <p:nvPr/>
        </p:nvPicPr>
        <p:blipFill>
          <a:blip r:embed="rId6">
            <a:alphaModFix/>
          </a:blip>
          <a:stretch>
            <a:fillRect/>
          </a:stretch>
        </p:blipFill>
        <p:spPr>
          <a:xfrm>
            <a:off x="93244" y="4185731"/>
            <a:ext cx="1608300" cy="90466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03" name="Google Shape;203;p27"/>
          <p:cNvPicPr preferRelativeResize="0"/>
          <p:nvPr/>
        </p:nvPicPr>
        <p:blipFill>
          <a:blip r:embed="rId3">
            <a:alphaModFix/>
          </a:blip>
          <a:stretch>
            <a:fillRect/>
          </a:stretch>
        </p:blipFill>
        <p:spPr>
          <a:xfrm>
            <a:off x="484106" y="301913"/>
            <a:ext cx="8079206" cy="420448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8"/>
          <p:cNvSpPr txBox="1">
            <a:spLocks noGrp="1"/>
          </p:cNvSpPr>
          <p:nvPr>
            <p:ph type="title"/>
          </p:nvPr>
        </p:nvSpPr>
        <p:spPr>
          <a:xfrm>
            <a:off x="153000" y="91144"/>
            <a:ext cx="7886700" cy="994200"/>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SzPts val="1400"/>
              <a:buNone/>
            </a:pPr>
            <a:r>
              <a:rPr lang="en-GB" b="1"/>
              <a:t>Fire Safety</a:t>
            </a:r>
            <a:endParaRPr b="1"/>
          </a:p>
        </p:txBody>
      </p:sp>
      <p:pic>
        <p:nvPicPr>
          <p:cNvPr id="209" name="Google Shape;209;p28"/>
          <p:cNvPicPr preferRelativeResize="0"/>
          <p:nvPr/>
        </p:nvPicPr>
        <p:blipFill rotWithShape="1">
          <a:blip r:embed="rId3">
            <a:alphaModFix/>
          </a:blip>
          <a:srcRect/>
          <a:stretch/>
        </p:blipFill>
        <p:spPr>
          <a:xfrm>
            <a:off x="6050212" y="91144"/>
            <a:ext cx="2998294" cy="4242863"/>
          </a:xfrm>
          <a:prstGeom prst="rect">
            <a:avLst/>
          </a:prstGeom>
          <a:noFill/>
          <a:ln w="28575" cap="flat" cmpd="sng">
            <a:solidFill>
              <a:srgbClr val="20124D"/>
            </a:solidFill>
            <a:prstDash val="solid"/>
            <a:round/>
            <a:headEnd type="none" w="sm" len="sm"/>
            <a:tailEnd type="none" w="sm" len="sm"/>
          </a:ln>
        </p:spPr>
      </p:pic>
      <p:sp>
        <p:nvSpPr>
          <p:cNvPr id="210" name="Google Shape;210;p28"/>
          <p:cNvSpPr txBox="1"/>
          <p:nvPr/>
        </p:nvSpPr>
        <p:spPr>
          <a:xfrm>
            <a:off x="222056" y="932231"/>
            <a:ext cx="2349600" cy="33555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a:latin typeface="Calibri"/>
                <a:ea typeface="Calibri"/>
                <a:cs typeface="Calibri"/>
                <a:sym typeface="Calibri"/>
              </a:rPr>
              <a:t>Diwali and Bonfire Night will be events that many of us will attend in November. These events enjoy the use of fireworks in order to mark the occasion. </a:t>
            </a:r>
            <a:endParaRPr sz="110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In your classes look at the firework/fire safety powerpoints.</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Create fire safety posters to help you remember the points.</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 </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Assembly video - KS2</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chemeClr val="hlink"/>
                </a:solidFill>
                <a:latin typeface="Calibri"/>
                <a:ea typeface="Calibri"/>
                <a:cs typeface="Calibri"/>
                <a:sym typeface="Calibri"/>
                <a:hlinkClick r:id="rId4"/>
              </a:rPr>
              <a:t>British Firework Association</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Videos suitable for EYFS and KS1  </a:t>
            </a:r>
            <a:r>
              <a:rPr lang="en-GB" sz="1100" b="0" i="0" u="sng" strike="noStrike" cap="none">
                <a:solidFill>
                  <a:schemeClr val="hlink"/>
                </a:solidFill>
                <a:latin typeface="Calibri"/>
                <a:ea typeface="Calibri"/>
                <a:cs typeface="Calibri"/>
                <a:sym typeface="Calibri"/>
                <a:hlinkClick r:id="rId5"/>
              </a:rPr>
              <a:t>https://www.youtube.com/watch?v=JTqb8JLgiew</a:t>
            </a:r>
            <a:endParaRPr sz="1100" b="0" i="0" u="none" strike="noStrike" cap="none">
              <a:solidFill>
                <a:srgbClr val="000000"/>
              </a:solidFill>
              <a:latin typeface="Calibri"/>
              <a:ea typeface="Calibri"/>
              <a:cs typeface="Calibri"/>
              <a:sym typeface="Calibri"/>
            </a:endParaRPr>
          </a:p>
        </p:txBody>
      </p:sp>
      <p:sp>
        <p:nvSpPr>
          <p:cNvPr id="211" name="Google Shape;211;p28"/>
          <p:cNvSpPr txBox="1"/>
          <p:nvPr/>
        </p:nvSpPr>
        <p:spPr>
          <a:xfrm>
            <a:off x="222056" y="3979856"/>
            <a:ext cx="3804600" cy="8157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chemeClr val="hlink"/>
                </a:solidFill>
                <a:latin typeface="Calibri"/>
                <a:ea typeface="Calibri"/>
                <a:cs typeface="Calibri"/>
                <a:sym typeface="Calibri"/>
                <a:hlinkClick r:id="rId6"/>
              </a:rPr>
              <a:t>Firework Safety EYFS</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chemeClr val="hlink"/>
                </a:solidFill>
                <a:latin typeface="Calibri"/>
                <a:ea typeface="Calibri"/>
                <a:cs typeface="Calibri"/>
                <a:sym typeface="Calibri"/>
                <a:hlinkClick r:id="rId7"/>
              </a:rPr>
              <a:t>Firework Safety KS1</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chemeClr val="hlink"/>
                </a:solidFill>
                <a:latin typeface="Calibri"/>
                <a:ea typeface="Calibri"/>
                <a:cs typeface="Calibri"/>
                <a:sym typeface="Calibri"/>
                <a:hlinkClick r:id="rId8"/>
              </a:rPr>
              <a:t>Firework Safety KS2</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chemeClr val="hlink"/>
                </a:solidFill>
                <a:latin typeface="Calibri"/>
                <a:ea typeface="Calibri"/>
                <a:cs typeface="Calibri"/>
                <a:sym typeface="Calibri"/>
                <a:hlinkClick r:id="rId9"/>
              </a:rPr>
              <a:t>Firework Safety Quiz</a:t>
            </a:r>
            <a:endParaRPr sz="1100" b="0" i="0" u="none" strike="noStrike" cap="none">
              <a:solidFill>
                <a:srgbClr val="000000"/>
              </a:solidFill>
              <a:latin typeface="Calibri"/>
              <a:ea typeface="Calibri"/>
              <a:cs typeface="Calibri"/>
              <a:sym typeface="Calibri"/>
            </a:endParaRPr>
          </a:p>
        </p:txBody>
      </p:sp>
      <p:pic>
        <p:nvPicPr>
          <p:cNvPr id="212" name="Google Shape;212;p28"/>
          <p:cNvPicPr preferRelativeResize="0"/>
          <p:nvPr/>
        </p:nvPicPr>
        <p:blipFill rotWithShape="1">
          <a:blip r:embed="rId10">
            <a:alphaModFix/>
          </a:blip>
          <a:srcRect/>
          <a:stretch/>
        </p:blipFill>
        <p:spPr>
          <a:xfrm>
            <a:off x="2705063" y="1403016"/>
            <a:ext cx="2484892" cy="3499622"/>
          </a:xfrm>
          <a:prstGeom prst="rect">
            <a:avLst/>
          </a:prstGeom>
          <a:noFill/>
          <a:ln w="28575" cap="flat" cmpd="sng">
            <a:solidFill>
              <a:srgbClr val="0000FF"/>
            </a:solidFill>
            <a:prstDash val="solid"/>
            <a:round/>
            <a:headEnd type="none" w="sm" len="sm"/>
            <a:tailEnd type="none" w="sm" len="sm"/>
          </a:ln>
        </p:spPr>
      </p:pic>
      <p:sp>
        <p:nvSpPr>
          <p:cNvPr id="213" name="Google Shape;213;p28"/>
          <p:cNvSpPr txBox="1"/>
          <p:nvPr/>
        </p:nvSpPr>
        <p:spPr>
          <a:xfrm>
            <a:off x="5437894" y="4427438"/>
            <a:ext cx="3085500" cy="8157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Links for Firework Safety Resources</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0" i="0" u="sng" strike="noStrike" cap="none">
                <a:solidFill>
                  <a:schemeClr val="hlink"/>
                </a:solidFill>
                <a:latin typeface="Calibri"/>
                <a:ea typeface="Calibri"/>
                <a:cs typeface="Calibri"/>
                <a:sym typeface="Calibri"/>
                <a:hlinkClick r:id="rId11"/>
              </a:rPr>
              <a:t>Firework Safety Hub: Child Accident Prevention Trust </a:t>
            </a:r>
            <a:endParaRPr sz="110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sng">
                <a:solidFill>
                  <a:schemeClr val="hlink"/>
                </a:solidFill>
                <a:latin typeface="Calibri"/>
                <a:ea typeface="Calibri"/>
                <a:cs typeface="Calibri"/>
                <a:sym typeface="Calibri"/>
                <a:hlinkClick r:id="rId12"/>
              </a:rPr>
              <a:t>Fire Safety for a safe Diwali</a:t>
            </a:r>
            <a:endParaRPr sz="1100">
              <a:latin typeface="Calibri"/>
              <a:ea typeface="Calibri"/>
              <a:cs typeface="Calibri"/>
              <a:sym typeface="Calibri"/>
            </a:endParaRPr>
          </a:p>
        </p:txBody>
      </p:sp>
      <p:pic>
        <p:nvPicPr>
          <p:cNvPr id="214" name="Google Shape;214;p28"/>
          <p:cNvPicPr preferRelativeResize="0"/>
          <p:nvPr/>
        </p:nvPicPr>
        <p:blipFill>
          <a:blip r:embed="rId13">
            <a:alphaModFix/>
          </a:blip>
          <a:stretch>
            <a:fillRect/>
          </a:stretch>
        </p:blipFill>
        <p:spPr>
          <a:xfrm>
            <a:off x="4095975" y="64218"/>
            <a:ext cx="1863339" cy="1048125"/>
          </a:xfrm>
          <a:prstGeom prst="rect">
            <a:avLst/>
          </a:prstGeom>
          <a:noFill/>
          <a:ln>
            <a:noFill/>
          </a:ln>
        </p:spPr>
      </p:pic>
      <p:pic>
        <p:nvPicPr>
          <p:cNvPr id="215" name="Google Shape;215;p28"/>
          <p:cNvPicPr preferRelativeResize="0"/>
          <p:nvPr/>
        </p:nvPicPr>
        <p:blipFill>
          <a:blip r:embed="rId14">
            <a:alphaModFix/>
          </a:blip>
          <a:stretch>
            <a:fillRect/>
          </a:stretch>
        </p:blipFill>
        <p:spPr>
          <a:xfrm>
            <a:off x="2571731" y="91144"/>
            <a:ext cx="1433344" cy="1073596"/>
          </a:xfrm>
          <a:prstGeom prst="rect">
            <a:avLst/>
          </a:prstGeom>
          <a:noFill/>
          <a:ln w="19050" cap="flat" cmpd="sng">
            <a:solidFill>
              <a:srgbClr val="0000FF"/>
            </a:solidFill>
            <a:prstDash val="solid"/>
            <a:round/>
            <a:headEnd type="none" w="sm" len="sm"/>
            <a:tailEnd type="none" w="sm" len="sm"/>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0"/>
          <p:cNvSpPr txBox="1">
            <a:spLocks noGrp="1"/>
          </p:cNvSpPr>
          <p:nvPr>
            <p:ph type="title"/>
          </p:nvPr>
        </p:nvSpPr>
        <p:spPr>
          <a:xfrm>
            <a:off x="5156250" y="0"/>
            <a:ext cx="45369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Charities and fundraising</a:t>
            </a:r>
            <a:endParaRPr b="1"/>
          </a:p>
        </p:txBody>
      </p:sp>
      <p:sp>
        <p:nvSpPr>
          <p:cNvPr id="227" name="Google Shape;227;p30"/>
          <p:cNvSpPr txBox="1">
            <a:spLocks noGrp="1"/>
          </p:cNvSpPr>
          <p:nvPr>
            <p:ph type="body" idx="1"/>
          </p:nvPr>
        </p:nvSpPr>
        <p:spPr>
          <a:xfrm>
            <a:off x="71575" y="177250"/>
            <a:ext cx="4996200" cy="1908900"/>
          </a:xfrm>
          <a:prstGeom prst="rect">
            <a:avLst/>
          </a:prstGeom>
        </p:spPr>
        <p:txBody>
          <a:bodyPr spcFirstLastPara="1" wrap="square" lIns="91425" tIns="91425" rIns="91425" bIns="91425" anchor="t" anchorCtr="0">
            <a:normAutofit fontScale="92500" lnSpcReduction="20000"/>
          </a:bodyPr>
          <a:lstStyle/>
          <a:p>
            <a:pPr marL="0" lvl="0" indent="0" algn="just" rtl="0">
              <a:spcBef>
                <a:spcPts val="0"/>
              </a:spcBef>
              <a:spcAft>
                <a:spcPts val="1200"/>
              </a:spcAft>
              <a:buNone/>
            </a:pPr>
            <a:r>
              <a:rPr lang="en-GB" b="1"/>
              <a:t>These chosen local charities have been allocated to each year group who will be raising money to give back to the charities in the community who help so many of our children and families at James Elliman Academy.</a:t>
            </a:r>
            <a:endParaRPr sz="1200" b="1">
              <a:solidFill>
                <a:schemeClr val="accent1"/>
              </a:solidFill>
            </a:endParaRPr>
          </a:p>
        </p:txBody>
      </p:sp>
      <p:pic>
        <p:nvPicPr>
          <p:cNvPr id="228" name="Google Shape;228;p30"/>
          <p:cNvPicPr preferRelativeResize="0"/>
          <p:nvPr/>
        </p:nvPicPr>
        <p:blipFill>
          <a:blip r:embed="rId3">
            <a:alphaModFix/>
          </a:blip>
          <a:stretch>
            <a:fillRect/>
          </a:stretch>
        </p:blipFill>
        <p:spPr>
          <a:xfrm>
            <a:off x="2912250" y="2375575"/>
            <a:ext cx="837825" cy="698200"/>
          </a:xfrm>
          <a:prstGeom prst="rect">
            <a:avLst/>
          </a:prstGeom>
          <a:noFill/>
          <a:ln>
            <a:noFill/>
          </a:ln>
        </p:spPr>
      </p:pic>
      <p:pic>
        <p:nvPicPr>
          <p:cNvPr id="229" name="Google Shape;229;p30"/>
          <p:cNvPicPr preferRelativeResize="0"/>
          <p:nvPr/>
        </p:nvPicPr>
        <p:blipFill>
          <a:blip r:embed="rId4">
            <a:alphaModFix/>
          </a:blip>
          <a:stretch>
            <a:fillRect/>
          </a:stretch>
        </p:blipFill>
        <p:spPr>
          <a:xfrm>
            <a:off x="2912250" y="3363188"/>
            <a:ext cx="1301312" cy="444700"/>
          </a:xfrm>
          <a:prstGeom prst="rect">
            <a:avLst/>
          </a:prstGeom>
          <a:noFill/>
          <a:ln>
            <a:noFill/>
          </a:ln>
        </p:spPr>
      </p:pic>
      <p:pic>
        <p:nvPicPr>
          <p:cNvPr id="230" name="Google Shape;230;p30"/>
          <p:cNvPicPr preferRelativeResize="0"/>
          <p:nvPr/>
        </p:nvPicPr>
        <p:blipFill>
          <a:blip r:embed="rId5">
            <a:alphaModFix/>
          </a:blip>
          <a:stretch>
            <a:fillRect/>
          </a:stretch>
        </p:blipFill>
        <p:spPr>
          <a:xfrm>
            <a:off x="2869050" y="4386691"/>
            <a:ext cx="1301325" cy="532059"/>
          </a:xfrm>
          <a:prstGeom prst="rect">
            <a:avLst/>
          </a:prstGeom>
          <a:noFill/>
          <a:ln>
            <a:noFill/>
          </a:ln>
        </p:spPr>
      </p:pic>
      <p:pic>
        <p:nvPicPr>
          <p:cNvPr id="231" name="Google Shape;231;p30"/>
          <p:cNvPicPr preferRelativeResize="0"/>
          <p:nvPr/>
        </p:nvPicPr>
        <p:blipFill>
          <a:blip r:embed="rId6">
            <a:alphaModFix/>
          </a:blip>
          <a:stretch>
            <a:fillRect/>
          </a:stretch>
        </p:blipFill>
        <p:spPr>
          <a:xfrm>
            <a:off x="4023275" y="2226963"/>
            <a:ext cx="1979150" cy="811846"/>
          </a:xfrm>
          <a:prstGeom prst="rect">
            <a:avLst/>
          </a:prstGeom>
          <a:noFill/>
          <a:ln>
            <a:noFill/>
          </a:ln>
        </p:spPr>
      </p:pic>
      <p:pic>
        <p:nvPicPr>
          <p:cNvPr id="232" name="Google Shape;232;p30"/>
          <p:cNvPicPr preferRelativeResize="0"/>
          <p:nvPr/>
        </p:nvPicPr>
        <p:blipFill>
          <a:blip r:embed="rId7">
            <a:alphaModFix/>
          </a:blip>
          <a:stretch>
            <a:fillRect/>
          </a:stretch>
        </p:blipFill>
        <p:spPr>
          <a:xfrm>
            <a:off x="7586600" y="4380363"/>
            <a:ext cx="1400725" cy="544723"/>
          </a:xfrm>
          <a:prstGeom prst="rect">
            <a:avLst/>
          </a:prstGeom>
          <a:noFill/>
          <a:ln>
            <a:noFill/>
          </a:ln>
        </p:spPr>
      </p:pic>
      <p:pic>
        <p:nvPicPr>
          <p:cNvPr id="233" name="Google Shape;233;p30"/>
          <p:cNvPicPr preferRelativeResize="0"/>
          <p:nvPr/>
        </p:nvPicPr>
        <p:blipFill>
          <a:blip r:embed="rId8">
            <a:alphaModFix/>
          </a:blip>
          <a:stretch>
            <a:fillRect/>
          </a:stretch>
        </p:blipFill>
        <p:spPr>
          <a:xfrm>
            <a:off x="4679925" y="4392800"/>
            <a:ext cx="2484450" cy="519850"/>
          </a:xfrm>
          <a:prstGeom prst="rect">
            <a:avLst/>
          </a:prstGeom>
          <a:noFill/>
          <a:ln>
            <a:noFill/>
          </a:ln>
        </p:spPr>
      </p:pic>
      <p:pic>
        <p:nvPicPr>
          <p:cNvPr id="234" name="Google Shape;234;p30"/>
          <p:cNvPicPr preferRelativeResize="0"/>
          <p:nvPr/>
        </p:nvPicPr>
        <p:blipFill>
          <a:blip r:embed="rId9">
            <a:alphaModFix/>
          </a:blip>
          <a:stretch>
            <a:fillRect/>
          </a:stretch>
        </p:blipFill>
        <p:spPr>
          <a:xfrm>
            <a:off x="4791629" y="3179625"/>
            <a:ext cx="695121" cy="811850"/>
          </a:xfrm>
          <a:prstGeom prst="rect">
            <a:avLst/>
          </a:prstGeom>
          <a:noFill/>
          <a:ln>
            <a:noFill/>
          </a:ln>
        </p:spPr>
      </p:pic>
      <p:pic>
        <p:nvPicPr>
          <p:cNvPr id="235" name="Google Shape;235;p30"/>
          <p:cNvPicPr preferRelativeResize="0"/>
          <p:nvPr/>
        </p:nvPicPr>
        <p:blipFill>
          <a:blip r:embed="rId10">
            <a:alphaModFix/>
          </a:blip>
          <a:stretch>
            <a:fillRect/>
          </a:stretch>
        </p:blipFill>
        <p:spPr>
          <a:xfrm>
            <a:off x="311700" y="4392800"/>
            <a:ext cx="1455887" cy="572700"/>
          </a:xfrm>
          <a:prstGeom prst="rect">
            <a:avLst/>
          </a:prstGeom>
          <a:noFill/>
          <a:ln>
            <a:noFill/>
          </a:ln>
        </p:spPr>
      </p:pic>
      <p:sp>
        <p:nvSpPr>
          <p:cNvPr id="236" name="Google Shape;236;p30"/>
          <p:cNvSpPr txBox="1"/>
          <p:nvPr/>
        </p:nvSpPr>
        <p:spPr>
          <a:xfrm>
            <a:off x="6064825" y="2029650"/>
            <a:ext cx="2869200" cy="2111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700" b="1">
                <a:solidFill>
                  <a:schemeClr val="accent4"/>
                </a:solidFill>
              </a:rPr>
              <a:t>Year 4 - Daisy’s Dream</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0"/>
              </a:spcAft>
              <a:buNone/>
            </a:pPr>
            <a:r>
              <a:rPr lang="en-GB" sz="1700" b="1">
                <a:solidFill>
                  <a:srgbClr val="9900FF"/>
                </a:solidFill>
              </a:rPr>
              <a:t>Year 5 - SAFE!</a:t>
            </a:r>
            <a:endParaRPr sz="1700" b="1">
              <a:solidFill>
                <a:schemeClr val="dk2"/>
              </a:solidFill>
            </a:endParaRPr>
          </a:p>
          <a:p>
            <a:pPr marL="0" lvl="0" indent="0" algn="l" rtl="0">
              <a:lnSpc>
                <a:spcPct val="115000"/>
              </a:lnSpc>
              <a:spcBef>
                <a:spcPts val="1200"/>
              </a:spcBef>
              <a:spcAft>
                <a:spcPts val="0"/>
              </a:spcAft>
              <a:buNone/>
            </a:pPr>
            <a:r>
              <a:rPr lang="en-GB" sz="1700" b="1">
                <a:solidFill>
                  <a:srgbClr val="A64D79"/>
                </a:solidFill>
              </a:rPr>
              <a:t>Year 6 - Young Carers</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1200"/>
              </a:spcAft>
              <a:buNone/>
            </a:pPr>
            <a:r>
              <a:rPr lang="en-GB" sz="1700" b="1">
                <a:solidFill>
                  <a:schemeClr val="accent1"/>
                </a:solidFill>
              </a:rPr>
              <a:t>Staff - Alexander Devine Children’s Hospice</a:t>
            </a:r>
            <a:endParaRPr sz="1700" b="1">
              <a:solidFill>
                <a:schemeClr val="accent1"/>
              </a:solidFill>
            </a:endParaRPr>
          </a:p>
        </p:txBody>
      </p:sp>
      <p:sp>
        <p:nvSpPr>
          <p:cNvPr id="237" name="Google Shape;237;p30"/>
          <p:cNvSpPr txBox="1"/>
          <p:nvPr/>
        </p:nvSpPr>
        <p:spPr>
          <a:xfrm>
            <a:off x="151950" y="2145000"/>
            <a:ext cx="2717100" cy="25974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700" b="1">
                <a:solidFill>
                  <a:srgbClr val="0000FF"/>
                </a:solidFill>
              </a:rPr>
              <a:t>EYFS - The Baby Bank</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0"/>
              </a:spcAft>
              <a:buNone/>
            </a:pPr>
            <a:r>
              <a:rPr lang="en-GB" sz="1700" b="1">
                <a:solidFill>
                  <a:srgbClr val="FF9900"/>
                </a:solidFill>
              </a:rPr>
              <a:t>Year 1 - The Cowshed</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0"/>
              </a:spcAft>
              <a:buNone/>
            </a:pPr>
            <a:r>
              <a:rPr lang="en-GB" sz="1700" b="1">
                <a:solidFill>
                  <a:srgbClr val="6AA84F"/>
                </a:solidFill>
              </a:rPr>
              <a:t>Year 2 - Parenting Special Children</a:t>
            </a:r>
            <a:endParaRPr sz="1700" b="1">
              <a:solidFill>
                <a:srgbClr val="FF00FF"/>
              </a:solidFill>
            </a:endParaRPr>
          </a:p>
          <a:p>
            <a:pPr marL="0" lvl="0" indent="0" algn="l" rtl="0">
              <a:lnSpc>
                <a:spcPct val="115000"/>
              </a:lnSpc>
              <a:spcBef>
                <a:spcPts val="1200"/>
              </a:spcBef>
              <a:spcAft>
                <a:spcPts val="0"/>
              </a:spcAft>
              <a:buNone/>
            </a:pPr>
            <a:r>
              <a:rPr lang="en-GB" sz="1700" b="1">
                <a:solidFill>
                  <a:srgbClr val="FF00FF"/>
                </a:solidFill>
              </a:rPr>
              <a:t>Year 3 - Rainbow Trust</a:t>
            </a:r>
            <a:endParaRPr sz="1700" b="1">
              <a:solidFill>
                <a:srgbClr val="FF00FF"/>
              </a:solidFill>
            </a:endParaRPr>
          </a:p>
          <a:p>
            <a:pPr marL="0" lvl="0" indent="0" algn="l" rtl="0">
              <a:lnSpc>
                <a:spcPct val="115000"/>
              </a:lnSpc>
              <a:spcBef>
                <a:spcPts val="1200"/>
              </a:spcBef>
              <a:spcAft>
                <a:spcPts val="1200"/>
              </a:spcAft>
              <a:buNone/>
            </a:pPr>
            <a:endParaRPr sz="1900" b="1"/>
          </a:p>
        </p:txBody>
      </p:sp>
      <p:pic>
        <p:nvPicPr>
          <p:cNvPr id="238" name="Google Shape;238;p30"/>
          <p:cNvPicPr preferRelativeResize="0"/>
          <p:nvPr/>
        </p:nvPicPr>
        <p:blipFill>
          <a:blip r:embed="rId11">
            <a:alphaModFix/>
          </a:blip>
          <a:stretch>
            <a:fillRect/>
          </a:stretch>
        </p:blipFill>
        <p:spPr>
          <a:xfrm>
            <a:off x="5252225" y="674900"/>
            <a:ext cx="3735101" cy="1252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31"/>
          <p:cNvSpPr txBox="1"/>
          <p:nvPr/>
        </p:nvSpPr>
        <p:spPr>
          <a:xfrm>
            <a:off x="151750" y="1553775"/>
            <a:ext cx="2259300" cy="1232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000"/>
              <a:t>Attendance and Raffles</a:t>
            </a:r>
            <a:endParaRPr sz="3000"/>
          </a:p>
        </p:txBody>
      </p:sp>
      <p:pic>
        <p:nvPicPr>
          <p:cNvPr id="244" name="Google Shape;244;p31"/>
          <p:cNvPicPr preferRelativeResize="0"/>
          <p:nvPr/>
        </p:nvPicPr>
        <p:blipFill>
          <a:blip r:embed="rId3">
            <a:alphaModFix/>
          </a:blip>
          <a:stretch>
            <a:fillRect/>
          </a:stretch>
        </p:blipFill>
        <p:spPr>
          <a:xfrm>
            <a:off x="2411050" y="54125"/>
            <a:ext cx="6657050" cy="4992799"/>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1570</Words>
  <Application>Microsoft Office PowerPoint</Application>
  <PresentationFormat>On-screen Show (16:9)</PresentationFormat>
  <Paragraphs>111</Paragraphs>
  <Slides>16</Slides>
  <Notes>16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Comic Sans MS</vt:lpstr>
      <vt:lpstr>Arial</vt:lpstr>
      <vt:lpstr>Caveat</vt:lpstr>
      <vt:lpstr>Caveat SemiBold</vt:lpstr>
      <vt:lpstr>Sigmar One</vt:lpstr>
      <vt:lpstr>Roboto</vt:lpstr>
      <vt:lpstr>Tahoma</vt:lpstr>
      <vt:lpstr>Calibri</vt:lpstr>
      <vt:lpstr>Patrick Hand</vt:lpstr>
      <vt:lpstr>Simple Light</vt:lpstr>
      <vt:lpstr>PowerPoint Presentation</vt:lpstr>
      <vt:lpstr>PowerPoint Presentation</vt:lpstr>
      <vt:lpstr>PowerPoint Presentation</vt:lpstr>
      <vt:lpstr>Reception have displayed the value of Resilience and the skills of problem solving, aiming high &amp; staying positive in the following ways:</vt:lpstr>
      <vt:lpstr>Year 1 have displayed the value of Resilience in the following ways:</vt:lpstr>
      <vt:lpstr>Year 2 have displayed the value of Resilience and the skill of problem solving, aiming high and staying positive in the following ways:</vt:lpstr>
      <vt:lpstr>Year 3 have displayed the value of Resilience and the skills of problem solving, aiming high &amp; staying positive in the following ways:</vt:lpstr>
      <vt:lpstr>Year 4 have displayed the value of Resilience and the skills of problem solving, aiming high &amp; staying positive in the following ways:</vt:lpstr>
      <vt:lpstr>Year 5 have displayed the value of Resilience in the following ways:</vt:lpstr>
      <vt:lpstr>PowerPoint Presentation</vt:lpstr>
      <vt:lpstr>PowerPoint Presentation</vt:lpstr>
      <vt:lpstr>Fire Safety</vt:lpstr>
      <vt:lpstr>PowerPoint Presentation</vt:lpstr>
      <vt:lpstr>Fire Safety</vt:lpstr>
      <vt:lpstr>Charities and fundraising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Tajinder Johal</dc:creator>
  <cp:lastModifiedBy>Tajinder Johal</cp:lastModifiedBy>
  <cp:revision>3</cp:revision>
  <dcterms:modified xsi:type="dcterms:W3CDTF">2024-12-18T14:44:09Z</dcterms:modified>
</cp:coreProperties>
</file>